
<file path=[Content_Types].xml><?xml version="1.0" encoding="utf-8"?>
<Types xmlns="http://schemas.openxmlformats.org/package/2006/content-types">
  <Default Extension="xml" ContentType="application/xml"/>
  <Default Extension="rels" ContentType="application/vnd.openxmlformats-package.relationships+xml"/>
  <Default Extension="jpg" ContentType="image/jpeg"/>
  <Override PartName="/docProps/app.xml" ContentType="application/vnd.openxmlformats-officedocument.extended-propertie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custom.xml" ContentType="application/vnd.openxmlformats-officedocument.custom-properties+xml"/>
  <Override PartName="/ppt/presentation.xml" ContentType="application/vnd.openxmlformats-officedocument.presentationml.presentation.main+xml"/>
  <Override PartName="/ppt/viewProps.xml" ContentType="application/vnd.openxmlformats-officedocument.presentationml.viewPro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Types>
</file>

<file path=_rels/.rels><?xml version="1.0" encoding="UTF-8"?><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package/2006/relationships/metadata/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p="http://schemas.openxmlformats.org/presentationml/2006/main" xmlns:r="http://schemas.openxmlformats.org/officeDocument/2006/relationships" autoCompressPictures="0"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defaultTex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p="http://schemas.openxmlformats.org/presentationml/2006/main" xmlns:r="http://schemas.openxmlformats.org/officeDocument/2006/relationships">
  <p:normalViewPr>
    <p:restoredLeft autoAdjust="0" sz="15643"/>
    <p:restoredTop autoAdjust="0" sz="94694"/>
  </p:normalViewPr>
  <p:slideViewPr>
    <p:cSldViewPr snapToGrid="0" snapToObjects="1">
      <p:cViewPr varScale="1">
        <p:scale>
          <a:sx d="100" n="161"/>
          <a:sy d="100" n="161"/>
        </p:scale>
        <p:origin x="560" y="200"/>
      </p:cViewPr>
      <p:guideLst>
        <p:guide orient="horz" pos="1620"/>
        <p:guide pos="2880"/>
      </p:guideLst>
    </p:cSldViewPr>
  </p:slideViewPr>
  <p:outlineViewPr>
    <p:cViewPr>
      <p:scale>
        <a:sx d="100" n="33"/>
        <a:sy d="100" n="33"/>
      </p:scale>
      <p:origin x="0" y="0"/>
    </p:cViewPr>
  </p:outlineViewPr>
  <p:notesTextViewPr>
    <p:cViewPr>
      <p:scale>
        <a:sx d="100" n="100"/>
        <a:sy d="100" n="100"/>
      </p:scale>
      <p:origin x="0" y="0"/>
    </p:cViewPr>
  </p:notesTextViewPr>
  <p:gridSpacing cx="76200" cy="76200"/>
</p:viewPr>
</file>

<file path=ppt/_rels/presentation.xml.rels><?xml version="1.0" encoding="UTF-8"?><Relationships xmlns="http://schemas.openxmlformats.org/package/2006/relationships"><Relationship Id="rId2" Type="http://schemas.openxmlformats.org/officeDocument/2006/relationships/slide" Target="slides/slide1.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6" Type="http://schemas.openxmlformats.org/officeDocument/2006/relationships/viewProps" Target="viewProps.xml" /><Relationship Id="rId15" Type="http://schemas.openxmlformats.org/officeDocument/2006/relationships/presProps" Target="presProps.xml" /><Relationship Id="rId1" Type="http://schemas.openxmlformats.org/officeDocument/2006/relationships/slideMaster" Target="slideMasters/slideMaster1.xml" /><Relationship Id="rId18" Type="http://schemas.openxmlformats.org/officeDocument/2006/relationships/tableStyles" Target="tableStyles.xml" /><Relationship Id="rId17"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44435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13914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81529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3834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073069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61988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41EB5C9-1307-BA42-ABA2-0BC069CD8E7F}" type="datetimeFigureOut">
              <a:rPr lang="en-US" smtClean="0"/>
              <a:t>1/2/22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35793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41EB5C9-1307-BA42-ABA2-0BC069CD8E7F}" type="datetimeFigureOut">
              <a:rPr lang="en-US" smtClean="0"/>
              <a:t>1/2/22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472721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1EB5C9-1307-BA42-ABA2-0BC069CD8E7F}" type="datetimeFigureOut">
              <a:rPr lang="en-US" smtClean="0"/>
              <a:t>1/2/22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13090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40895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66899855"/>
      </p:ext>
    </p:extLst>
  </p:cSld>
  <p:clrMapOvr>
    <a:masterClrMapping/>
  </p:clrMapOvr>
</p:sldLayout>
</file>

<file path=ppt/slideMasters/_rels/slideMaster1.xml.rels><?xml version="1.0" encoding="UTF-8"?><Relationships xmlns="http://schemas.openxmlformats.org/package/2006/relationships"><Relationship Id="rId8" Target="../slideLayouts/slideLayout8.xml" Type="http://schemas.openxmlformats.org/officeDocument/2006/relationships/slideLayout" /><Relationship Id="rId3" Target="../slideLayouts/slideLayout3.xml" Type="http://schemas.openxmlformats.org/officeDocument/2006/relationships/slideLayout" /><Relationship Id="rId7" Target="../slideLayouts/slideLayout7.xml" Type="http://schemas.openxmlformats.org/officeDocument/2006/relationships/slideLayout" /><Relationship Id="rId12" Target="../theme/theme1.xml" Type="http://schemas.openxmlformats.org/officeDocument/2006/relationships/theme" /><Relationship Id="rId2" Target="../slideLayouts/slideLayout2.xml" Type="http://schemas.openxmlformats.org/officeDocument/2006/relationships/slideLayout" /><Relationship Id="rId1" Target="../slideLayouts/slideLayout1.xml" Type="http://schemas.openxmlformats.org/officeDocument/2006/relationships/slideLayout" /><Relationship Id="rId6" Target="../slideLayouts/slideLayout6.xml" Type="http://schemas.openxmlformats.org/officeDocument/2006/relationships/slideLayout" /><Relationship Id="rId11" Target="../slideLayouts/slideLayout11.xml" Type="http://schemas.openxmlformats.org/officeDocument/2006/relationships/slideLayout" /><Relationship Id="rId5" Target="../slideLayouts/slideLayout5.xml" Type="http://schemas.openxmlformats.org/officeDocument/2006/relationships/slideLayout" /><Relationship Id="rId10" Target="../slideLayouts/slideLayout10.xml" Type="http://schemas.openxmlformats.org/officeDocument/2006/relationships/slideLayout" /><Relationship Id="rId4" Target="../slideLayouts/slideLayout4.xml" Type="http://schemas.openxmlformats.org/officeDocument/2006/relationships/slideLayout" /><Relationship Id="rId9" Target="../slideLayouts/slideLayout9.xml" Type="http://schemas.openxmlformats.org/officeDocument/2006/relationships/slideLayout"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anchor="ctr" bIns="45720" lIns="91440" rIns="91440" rtlCol="0" tIns="45720" vert="horz">
            <a:normAutofit/>
          </a:bodyPr>
          <a:lstStyle/>
          <a:p>
            <a:r>
              <a:rPr lang="en-US"/>
              <a:t>Click to edit Master title style</a:t>
            </a:r>
          </a:p>
        </p:txBody>
      </p:sp>
      <p:sp>
        <p:nvSpPr>
          <p:cNvPr id="3" name="Text Placeholder 2"/>
          <p:cNvSpPr>
            <a:spLocks noGrp="1"/>
          </p:cNvSpPr>
          <p:nvPr>
            <p:ph idx="1" type="body"/>
          </p:nvPr>
        </p:nvSpPr>
        <p:spPr>
          <a:xfrm>
            <a:off x="457200" y="1200151"/>
            <a:ext cx="8229600" cy="3394472"/>
          </a:xfrm>
          <a:prstGeom prst="rect">
            <a:avLst/>
          </a:prstGeom>
        </p:spPr>
        <p:txBody>
          <a:bodyPr bIns="45720" lIns="91440" rIns="91440" rtlCol="0" tIns="45720" vert="horz">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idx="2" sz="half" type="dt"/>
          </p:nvPr>
        </p:nvSpPr>
        <p:spPr>
          <a:xfrm>
            <a:off x="457200" y="4767263"/>
            <a:ext cx="2133600" cy="273844"/>
          </a:xfrm>
          <a:prstGeom prst="rect">
            <a:avLst/>
          </a:prstGeom>
        </p:spPr>
        <p:txBody>
          <a:bodyPr anchor="ctr" bIns="45720" lIns="91440" rIns="91440" rtlCol="0" tIns="45720" vert="horz"/>
          <a:lstStyle>
            <a:lvl1pPr algn="l">
              <a:defRPr sz="900">
                <a:solidFill>
                  <a:schemeClr val="tx1">
                    <a:tint val="75000"/>
                  </a:schemeClr>
                </a:solidFill>
              </a:defRPr>
            </a:lvl1pPr>
          </a:lstStyle>
          <a:p>
            <a:fld id="{241EB5C9-1307-BA42-ABA2-0BC069CD8E7F}" type="datetimeFigureOut">
              <a:rPr lang="en-US" smtClean="0"/>
              <a:t>1/2/22</a:t>
            </a:fld>
            <a:endParaRPr lang="en-US"/>
          </a:p>
        </p:txBody>
      </p:sp>
      <p:sp>
        <p:nvSpPr>
          <p:cNvPr id="5" name="Footer Placeholder 4"/>
          <p:cNvSpPr>
            <a:spLocks noGrp="1"/>
          </p:cNvSpPr>
          <p:nvPr>
            <p:ph idx="3" sz="quarter" type="ftr"/>
          </p:nvPr>
        </p:nvSpPr>
        <p:spPr>
          <a:xfrm>
            <a:off x="3124200" y="4767263"/>
            <a:ext cx="2895600" cy="273844"/>
          </a:xfrm>
          <a:prstGeom prst="rect">
            <a:avLst/>
          </a:prstGeom>
        </p:spPr>
        <p:txBody>
          <a:bodyPr anchor="ctr" bIns="45720" lIns="91440" rIns="91440" rtlCol="0" tIns="45720" vert="horz"/>
          <a:lstStyle>
            <a:lvl1pPr algn="ctr">
              <a:defRPr sz="900">
                <a:solidFill>
                  <a:schemeClr val="tx1">
                    <a:tint val="75000"/>
                  </a:schemeClr>
                </a:solidFill>
              </a:defRPr>
            </a:lvl1pPr>
          </a:lstStyle>
          <a:p>
            <a:endParaRPr lang="en-US"/>
          </a:p>
        </p:txBody>
      </p:sp>
      <p:sp>
        <p:nvSpPr>
          <p:cNvPr id="6" name="Slide Number Placeholder 5"/>
          <p:cNvSpPr>
            <a:spLocks noGrp="1"/>
          </p:cNvSpPr>
          <p:nvPr>
            <p:ph idx="4" sz="quarter" type="sldNum"/>
          </p:nvPr>
        </p:nvSpPr>
        <p:spPr>
          <a:xfrm>
            <a:off x="6553200" y="4767263"/>
            <a:ext cx="2133600" cy="273844"/>
          </a:xfrm>
          <a:prstGeom prst="rect">
            <a:avLst/>
          </a:prstGeom>
        </p:spPr>
        <p:txBody>
          <a:bodyPr anchor="ctr" bIns="45720" lIns="91440" rIns="91440" rtlCol="0" tIns="45720" vert="horz"/>
          <a:lstStyle>
            <a:lvl1pPr algn="r">
              <a:defRPr sz="900">
                <a:solidFill>
                  <a:schemeClr val="tx1">
                    <a:tint val="75000"/>
                  </a:schemeClr>
                </a:solidFill>
              </a:defRPr>
            </a:lvl1pPr>
          </a:lstStyle>
          <a:p>
            <a:fld id="{C5EF2332-01BF-834F-8236-50238282D533}" type="slidenum">
              <a:rPr lang="en-US" smtClean="0"/>
              <a:t>‹#›</a:t>
            </a:fld>
            <a:endParaRPr lang="en-US"/>
          </a:p>
        </p:txBody>
      </p:sp>
    </p:spTree>
    <p:extLst>
      <p:ext uri="{BB962C8B-B14F-4D97-AF65-F5344CB8AC3E}">
        <p14:creationId xmlns:p14="http://schemas.microsoft.com/office/powerpoint/2010/main" val="3676200875"/>
      </p:ext>
    </p:extLst>
  </p:cSld>
  <p:clrMap accent1="accent1" accent2="accent2" accent3="accent3" accent4="accent4" accent5="accent5" accent6="accent6" bg1="lt1" bg2="lt2" folHlink="folHlink" hlink="hlink" tx1="dk1" tx2="dk2"/>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2900" eaLnBrk="1" hangingPunct="1" latinLnBrk="0" rtl="0">
        <a:spcBef>
          <a:spcPct val="0"/>
        </a:spcBef>
        <a:buNone/>
        <a:defRPr kern="1200" sz="3300">
          <a:solidFill>
            <a:schemeClr val="tx1"/>
          </a:solidFill>
          <a:latin typeface="+mj-lt"/>
          <a:ea typeface="+mj-ea"/>
          <a:cs typeface="+mj-cs"/>
        </a:defRPr>
      </a:lvl1pPr>
    </p:titleStyle>
    <p:bodyStyle>
      <a:lvl1pPr algn="l" defTabSz="342900" eaLnBrk="1" hangingPunct="1" indent="-342900" latinLnBrk="0" marL="342900" rtl="0">
        <a:spcBef>
          <a:spcPct val="20000"/>
        </a:spcBef>
        <a:buFont typeface="Arial"/>
        <a:buChar char="•"/>
        <a:defRPr kern="1200" sz="2400">
          <a:solidFill>
            <a:schemeClr val="tx1"/>
          </a:solidFill>
          <a:latin typeface="+mn-lt"/>
          <a:ea typeface="+mn-ea"/>
          <a:cs typeface="+mn-cs"/>
        </a:defRPr>
      </a:lvl1pPr>
      <a:lvl2pPr algn="l" defTabSz="342900" eaLnBrk="1" hangingPunct="1" indent="-342900" latinLnBrk="0" marL="685800" rtl="0">
        <a:spcBef>
          <a:spcPct val="20000"/>
        </a:spcBef>
        <a:buFont typeface="Arial"/>
        <a:buChar char="–"/>
        <a:defRPr kern="1200" sz="2100">
          <a:solidFill>
            <a:schemeClr val="tx1"/>
          </a:solidFill>
          <a:latin typeface="+mn-lt"/>
          <a:ea typeface="+mn-ea"/>
          <a:cs typeface="+mn-cs"/>
        </a:defRPr>
      </a:lvl2pPr>
      <a:lvl3pPr algn="l" defTabSz="342900" eaLnBrk="1" hangingPunct="1" indent="-342900" latinLnBrk="0" marL="1028700" rtl="0">
        <a:spcBef>
          <a:spcPct val="20000"/>
        </a:spcBef>
        <a:buFont typeface="Arial"/>
        <a:buChar char="•"/>
        <a:defRPr kern="1200" sz="1800">
          <a:solidFill>
            <a:schemeClr val="tx1"/>
          </a:solidFill>
          <a:latin typeface="+mn-lt"/>
          <a:ea typeface="+mn-ea"/>
          <a:cs typeface="+mn-cs"/>
        </a:defRPr>
      </a:lvl3pPr>
      <a:lvl4pPr algn="l" defTabSz="342900" eaLnBrk="1" hangingPunct="1" indent="-342900" latinLnBrk="0" marL="1371600" rtl="0">
        <a:spcBef>
          <a:spcPct val="20000"/>
        </a:spcBef>
        <a:buFont typeface="Arial"/>
        <a:buChar char="–"/>
        <a:defRPr kern="1200" sz="1500">
          <a:solidFill>
            <a:schemeClr val="tx1"/>
          </a:solidFill>
          <a:latin typeface="+mn-lt"/>
          <a:ea typeface="+mn-ea"/>
          <a:cs typeface="+mn-cs"/>
        </a:defRPr>
      </a:lvl4pPr>
      <a:lvl5pPr algn="l" defTabSz="342900" eaLnBrk="1" hangingPunct="1" indent="-342900" latinLnBrk="0" marL="1714500" rtl="0">
        <a:spcBef>
          <a:spcPct val="20000"/>
        </a:spcBef>
        <a:buFont typeface="Arial"/>
        <a:buChar char="»"/>
        <a:defRPr kern="1200" sz="1500">
          <a:solidFill>
            <a:schemeClr val="tx1"/>
          </a:solidFill>
          <a:latin typeface="+mn-lt"/>
          <a:ea typeface="+mn-ea"/>
          <a:cs typeface="+mn-cs"/>
        </a:defRPr>
      </a:lvl5pPr>
      <a:lvl6pPr algn="l" defTabSz="342900" eaLnBrk="1" hangingPunct="1" indent="-342900" latinLnBrk="0" marL="2057400" rtl="0">
        <a:spcBef>
          <a:spcPct val="20000"/>
        </a:spcBef>
        <a:buFont typeface="Arial"/>
        <a:buChar char="•"/>
        <a:defRPr kern="1200" sz="1500">
          <a:solidFill>
            <a:schemeClr val="tx1"/>
          </a:solidFill>
          <a:latin typeface="+mn-lt"/>
          <a:ea typeface="+mn-ea"/>
          <a:cs typeface="+mn-cs"/>
        </a:defRPr>
      </a:lvl6pPr>
      <a:lvl7pPr algn="l" defTabSz="342900" eaLnBrk="1" hangingPunct="1" indent="-342900" latinLnBrk="0" marL="2400300" rtl="0">
        <a:spcBef>
          <a:spcPct val="20000"/>
        </a:spcBef>
        <a:buFont typeface="Arial"/>
        <a:buChar char="•"/>
        <a:defRPr kern="1200" sz="1500">
          <a:solidFill>
            <a:schemeClr val="tx1"/>
          </a:solidFill>
          <a:latin typeface="+mn-lt"/>
          <a:ea typeface="+mn-ea"/>
          <a:cs typeface="+mn-cs"/>
        </a:defRPr>
      </a:lvl7pPr>
      <a:lvl8pPr algn="l" defTabSz="342900" eaLnBrk="1" hangingPunct="1" indent="-342900" latinLnBrk="0" marL="2743200" rtl="0">
        <a:spcBef>
          <a:spcPct val="20000"/>
        </a:spcBef>
        <a:buFont typeface="Arial"/>
        <a:buChar char="•"/>
        <a:defRPr kern="1200" sz="1500">
          <a:solidFill>
            <a:schemeClr val="tx1"/>
          </a:solidFill>
          <a:latin typeface="+mn-lt"/>
          <a:ea typeface="+mn-ea"/>
          <a:cs typeface="+mn-cs"/>
        </a:defRPr>
      </a:lvl8pPr>
      <a:lvl9pPr algn="l" defTabSz="342900" eaLnBrk="1" hangingPunct="1" indent="-342900" latinLnBrk="0" marL="3086100" rtl="0">
        <a:spcBef>
          <a:spcPct val="20000"/>
        </a:spcBef>
        <a:buFont typeface="Arial"/>
        <a:buChar char="•"/>
        <a:defRPr kern="1200" sz="1500">
          <a:solidFill>
            <a:schemeClr val="tx1"/>
          </a:solidFill>
          <a:latin typeface="+mn-lt"/>
          <a:ea typeface="+mn-ea"/>
          <a:cs typeface="+mn-cs"/>
        </a:defRPr>
      </a:lvl9pPr>
    </p:bodyStyle>
    <p:otherStyle>
      <a:defPPr>
        <a:defRPr lang="en-US"/>
      </a:defPPr>
      <a:lvl1pPr algn="l" defTabSz="342900" eaLnBrk="1" hangingPunct="1" latinLnBrk="0" marL="0" rtl="0">
        <a:defRPr kern="1200" sz="1350">
          <a:solidFill>
            <a:schemeClr val="tx1"/>
          </a:solidFill>
          <a:latin typeface="+mn-lt"/>
          <a:ea typeface="+mn-ea"/>
          <a:cs typeface="+mn-cs"/>
        </a:defRPr>
      </a:lvl1pPr>
      <a:lvl2pPr algn="l" defTabSz="342900" eaLnBrk="1" hangingPunct="1" latinLnBrk="0" marL="342900" rtl="0">
        <a:defRPr kern="1200" sz="1350">
          <a:solidFill>
            <a:schemeClr val="tx1"/>
          </a:solidFill>
          <a:latin typeface="+mn-lt"/>
          <a:ea typeface="+mn-ea"/>
          <a:cs typeface="+mn-cs"/>
        </a:defRPr>
      </a:lvl2pPr>
      <a:lvl3pPr algn="l" defTabSz="342900" eaLnBrk="1" hangingPunct="1" latinLnBrk="0" marL="685800" rtl="0">
        <a:defRPr kern="1200" sz="1350">
          <a:solidFill>
            <a:schemeClr val="tx1"/>
          </a:solidFill>
          <a:latin typeface="+mn-lt"/>
          <a:ea typeface="+mn-ea"/>
          <a:cs typeface="+mn-cs"/>
        </a:defRPr>
      </a:lvl3pPr>
      <a:lvl4pPr algn="l" defTabSz="342900" eaLnBrk="1" hangingPunct="1" latinLnBrk="0" marL="1028700" rtl="0">
        <a:defRPr kern="1200" sz="1350">
          <a:solidFill>
            <a:schemeClr val="tx1"/>
          </a:solidFill>
          <a:latin typeface="+mn-lt"/>
          <a:ea typeface="+mn-ea"/>
          <a:cs typeface="+mn-cs"/>
        </a:defRPr>
      </a:lvl4pPr>
      <a:lvl5pPr algn="l" defTabSz="342900" eaLnBrk="1" hangingPunct="1" latinLnBrk="0" marL="1371600" rtl="0">
        <a:defRPr kern="1200" sz="1350">
          <a:solidFill>
            <a:schemeClr val="tx1"/>
          </a:solidFill>
          <a:latin typeface="+mn-lt"/>
          <a:ea typeface="+mn-ea"/>
          <a:cs typeface="+mn-cs"/>
        </a:defRPr>
      </a:lvl5pPr>
      <a:lvl6pPr algn="l" defTabSz="342900" eaLnBrk="1" hangingPunct="1" latinLnBrk="0" marL="1714500" rtl="0">
        <a:defRPr kern="1200" sz="1350">
          <a:solidFill>
            <a:schemeClr val="tx1"/>
          </a:solidFill>
          <a:latin typeface="+mn-lt"/>
          <a:ea typeface="+mn-ea"/>
          <a:cs typeface="+mn-cs"/>
        </a:defRPr>
      </a:lvl6pPr>
      <a:lvl7pPr algn="l" defTabSz="342900" eaLnBrk="1" hangingPunct="1" latinLnBrk="0" marL="2057400" rtl="0">
        <a:defRPr kern="1200" sz="1350">
          <a:solidFill>
            <a:schemeClr val="tx1"/>
          </a:solidFill>
          <a:latin typeface="+mn-lt"/>
          <a:ea typeface="+mn-ea"/>
          <a:cs typeface="+mn-cs"/>
        </a:defRPr>
      </a:lvl7pPr>
      <a:lvl8pPr algn="l" defTabSz="342900" eaLnBrk="1" hangingPunct="1" latinLnBrk="0" marL="2400300" rtl="0">
        <a:defRPr kern="1200" sz="1350">
          <a:solidFill>
            <a:schemeClr val="tx1"/>
          </a:solidFill>
          <a:latin typeface="+mn-lt"/>
          <a:ea typeface="+mn-ea"/>
          <a:cs typeface="+mn-cs"/>
        </a:defRPr>
      </a:lvl8pPr>
      <a:lvl9pPr algn="l" defTabSz="342900" eaLnBrk="1" hangingPunct="1" latinLnBrk="0" marL="2743200" rtl="0">
        <a:defRPr kern="1200" sz="135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www.unesco.org/en/artificial-intelligence/recommendation-ethics" TargetMode="External" /><Relationship Id="rId3" Type="http://schemas.openxmlformats.org/officeDocument/2006/relationships/hyperlink" Target="https://unfccc.int/news/ai-and-climate-action-opportunities-risks-and-challenges-for-developing-countries" TargetMode="External" /><Relationship Id="rId4" Type="http://schemas.openxmlformats.org/officeDocument/2006/relationships/hyperlink" Target="https://www.sciencedirect.com/science/article/pii/S2589004225019662" TargetMode="External" /><Relationship Id="rId5" Type="http://schemas.openxmlformats.org/officeDocument/2006/relationships/hyperlink" Target="https://www.nature.com/articles/s41598-026-38421-x" TargetMode="External" /></Relationships>
</file>

<file path=ppt/slides/_rels/slide11.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deepmind.google/blog/deepmind-ai-reduces-google-data-centre-cooling-bill-by-40/" TargetMode="External" /><Relationship Id="rId3" Type="http://schemas.openxmlformats.org/officeDocument/2006/relationships/hyperlink" Target="https://pmc.ncbi.nlm.nih.gov/articles/PMC11768470/" TargetMode="External" /><Relationship Id="rId4" Type="http://schemas.openxmlformats.org/officeDocument/2006/relationships/hyperlink" Target="https://arxiv.org/html/2409.12815v1" TargetMode="External" /><Relationship Id="rId5" Type="http://schemas.openxmlformats.org/officeDocument/2006/relationships/hyperlink" Target="https://www.weforum.org/stories/2025/08/climate-justice-in-the-age-of-ai/" TargetMode="External" /><Relationship Id="rId6" Type="http://schemas.openxmlformats.org/officeDocument/2006/relationships/hyperlink" Target="https://fpanalytics.foreignpolicy.com/2025/07/18/artificial-intelligence-critical-minerals-supply-chains/" TargetMode="External" /></Relationships>
</file>

<file path=ppt/slides/_rels/slide12.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Relationships xmlns="http://schemas.openxmlformats.org/package/2006/relationships"><Relationship Id="rId1" Type="http://schemas.openxmlformats.org/officeDocument/2006/relationships/slideLayout" Target="../slideLayouts/slideLayout8.xml" /><Relationship Id="rId2" Type="http://schemas.openxmlformats.org/officeDocument/2006/relationships/image" Target="../media/image1.jpg" /></Relationships>
</file>

<file path=ppt/slides/_rels/slide3.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news.umich.edu/optimization-could-cut-the-carbon-footprint-of-ai-training-by-up-to-75/" TargetMode="External" /><Relationship Id="rId3" Type="http://schemas.openxmlformats.org/officeDocument/2006/relationships/hyperlink" Target="https://www.iea.org/reports/energy-and-ai/energy-demand-from-ai" TargetMode="External" /><Relationship Id="rId4" Type="http://schemas.openxmlformats.org/officeDocument/2006/relationships/hyperlink" Target="https://arvindmozumdar.medium.com/water-tech-nexus-technologys-growing-water-footprint-part-1-82a70031cf71" TargetMode="External" /></Relationships>
</file>

<file path=ppt/slides/_rels/slide7.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news.mit.edu/2025/explained-generative-ai-environmental-impact-0117" TargetMode="External" /><Relationship Id="rId3" Type="http://schemas.openxmlformats.org/officeDocument/2006/relationships/hyperlink" Target="https://datacenters.google/efficiency" TargetMode="External" /></Relationships>
</file>

<file path=ppt/slides/_rels/slide8.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www.chathamhouse.org/2026/03/rare-earths-race-risks-environmental-disaster" TargetMode="External" /><Relationship Id="rId3" Type="http://schemas.openxmlformats.org/officeDocument/2006/relationships/hyperlink" Target="https://www.tomshardware.com/pc-components/gpus/datacenter-gpu-service-life-can-be-surprisingly-short-only-one-to-three-years-is-expected-according-to-unnamed-google-architect" TargetMode="External" /><Relationship Id="rId4" Type="http://schemas.openxmlformats.org/officeDocument/2006/relationships/hyperlink" Target="https://ewastemonitor.info/the-global-e-waste-monitor-2024/" TargetMode="External" /></Relationships>
</file>

<file path=ppt/slides/_rels/slide9.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www.nature.com/articles/s41598-025-07821-w" TargetMode="External" /><Relationship Id="rId3" Type="http://schemas.openxmlformats.org/officeDocument/2006/relationships/hyperlink" Target="https://arxiv.org/html/2503.07137v1" TargetMode="External" /><Relationship Id="rId4" Type="http://schemas.openxmlformats.org/officeDocument/2006/relationships/hyperlink" Target="https://d197for5662m48.cloudfront.net/documents/publicationstatus/310078/preprint_pdf/dcdbdea9fcbb77287a0122d3d9246bb8.pdf" TargetMode="External" /><Relationship Id="rId5" Type="http://schemas.openxmlformats.org/officeDocument/2006/relationships/hyperlink" Target="https://codecarbon.io/" TargetMode="External" /><Relationship Id="rId6" Type="http://schemas.openxmlformats.org/officeDocument/2006/relationships/hyperlink" Target="https://cloud.google.com/blog/topics/sustainability/tpus-improved-carbon-efficiency-of-ai-workloads-by-3x" TargetMode="Externa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pPr lvl="0" indent="0" marL="0">
              <a:buNone/>
            </a:pPr>
            <a:r>
              <a:rPr/>
              <a:t>AI and Sustainability</a:t>
            </a:r>
          </a:p>
        </p:txBody>
      </p:sp>
    </p:spTree>
  </p:cSl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Ethical Considerations Related to AI and Sustainability</a:t>
            </a:r>
          </a:p>
        </p:txBody>
      </p:sp>
      <p:sp>
        <p:nvSpPr>
          <p:cNvPr id="3" name="Content Placeholder 2"/>
          <p:cNvSpPr>
            <a:spLocks noGrp="1"/>
          </p:cNvSpPr>
          <p:nvPr>
            <p:ph idx="1"/>
          </p:nvPr>
        </p:nvSpPr>
        <p:spPr/>
        <p:txBody>
          <a:bodyPr/>
          <a:lstStyle/>
          <a:p>
            <a:pPr lvl="0" indent="0" marL="0">
              <a:buNone/>
            </a:pPr>
            <a:r>
              <a:rPr/>
              <a:t>Deployment of AI for sustainability raises questions of accountability for environmental harms caused during model development. Decision-making systems optimizing energy grids or allocating resources must avoid reinforcing existing inequalities. Transparency in reporting training emissions and hardware sourcing constitutes a baseline ethical requirement. These considerations span accountability mechanisms, fairness in optimization systems, and requirements for disclosure across the AI lifecycle.</a:t>
            </a:r>
          </a:p>
          <a:p>
            <a:pPr lvl="0" indent="0" marL="0">
              <a:spcBef>
                <a:spcPts val="3000"/>
              </a:spcBef>
              <a:buNone/>
            </a:pPr>
            <a:r>
              <a:rPr b="1"/>
              <a:t>Accountability for Environmental Harms in Model Development</a:t>
            </a:r>
          </a:p>
          <a:p>
            <a:pPr lvl="0" indent="0" marL="0">
              <a:buNone/>
            </a:pPr>
            <a:r>
              <a:rPr/>
              <a:t>Developers and deploying organizations bear responsibility for the environmental impacts generated during training, inference, and hardware production. Clear lines of accountability require mechanisms to trace and attribute harms, including carbon emissions and resource depletion.</a:t>
            </a:r>
          </a:p>
          <a:p>
            <a:pPr lvl="0" indent="0" marL="1270000">
              <a:buNone/>
            </a:pPr>
            <a:r>
              <a:rPr sz="2000" b="1"/>
              <a:t>Example</a:t>
            </a:r>
          </a:p>
          <a:p>
            <a:pPr lvl="0" indent="0" marL="1270000">
              <a:buNone/>
            </a:pPr>
            <a:r>
              <a:rPr sz="2000"/>
              <a:t>AI systems used in sustainability reporting must incorporate mandatory algorithmic transparency and independent third-party audits to prevent manipulation of environmental claims and to ensure accountability for the carbon and material footprints created during model development, as outlined in the </a:t>
            </a:r>
            <a:r>
              <a:rPr sz="2000">
                <a:hlinkClick r:id="rId2"/>
              </a:rPr>
              <a:t>UNESCO Recommendation on the Ethics of Artificial Intelligence</a:t>
            </a:r>
            <a:r>
              <a:rPr sz="2000"/>
              <a:t>.</a:t>
            </a:r>
          </a:p>
          <a:p>
            <a:pPr lvl="0" indent="0" marL="0">
              <a:spcBef>
                <a:spcPts val="3000"/>
              </a:spcBef>
              <a:buNone/>
            </a:pPr>
            <a:r>
              <a:rPr b="1"/>
              <a:t>Avoidance of Reinforcing Inequalities in Resource Allocation Systems</a:t>
            </a:r>
          </a:p>
          <a:p>
            <a:pPr lvl="0" indent="0" marL="0">
              <a:buNone/>
            </a:pPr>
            <a:r>
              <a:rPr/>
              <a:t>AI-driven optimization of energy grids, water distribution, or climate adaptation resources can inadvertently amplify existing social and economic disparities if trained on biased data or designed without inclusive input. Systems must incorporate safeguards to promote equitable outcomes.</a:t>
            </a:r>
          </a:p>
          <a:p>
            <a:pPr lvl="0" indent="0" marL="1270000">
              <a:buNone/>
            </a:pPr>
            <a:r>
              <a:rPr sz="2000" b="1"/>
              <a:t>Example</a:t>
            </a:r>
          </a:p>
          <a:p>
            <a:pPr lvl="0" indent="0" marL="1270000">
              <a:buNone/>
            </a:pPr>
            <a:r>
              <a:rPr sz="2000"/>
              <a:t>AI applications for climate action in developing countries risk perpetuating social inequalities if algorithms are not designed inclusively, as they may favor solutions aligned with Global North data and priorities while marginalizing vulnerable communities already facing disproportionate climate impacts, according to the </a:t>
            </a:r>
            <a:r>
              <a:rPr sz="2000">
                <a:hlinkClick r:id="rId3"/>
              </a:rPr>
              <a:t>UNFCCC note on AI and Climate Action: Opportunities, Risks and Challenges for Developing Countries</a:t>
            </a:r>
            <a:r>
              <a:rPr sz="2000"/>
              <a:t>.</a:t>
            </a:r>
          </a:p>
          <a:p>
            <a:pPr lvl="0" indent="0" marL="0">
              <a:spcBef>
                <a:spcPts val="3000"/>
              </a:spcBef>
              <a:buNone/>
            </a:pPr>
            <a:r>
              <a:rPr b="1"/>
              <a:t>Transparency Requirements for Emissions Reporting and Hardware Sourcing</a:t>
            </a:r>
          </a:p>
          <a:p>
            <a:pPr lvl="0" indent="0" marL="0">
              <a:buNone/>
            </a:pPr>
            <a:r>
              <a:rPr/>
              <a:t>Public disclosure of training emissions, inference energy use, and sourcing of critical materials such as rare earth elements enables informed scrutiny and supports accountability. Lack of standardized reporting hinders meaningful assessment of AI’s sustainability claims.</a:t>
            </a:r>
          </a:p>
          <a:p>
            <a:pPr lvl="0" indent="0" marL="1270000">
              <a:buNone/>
            </a:pPr>
            <a:r>
              <a:rPr sz="2000" b="1"/>
              <a:t>Example</a:t>
            </a:r>
          </a:p>
          <a:p>
            <a:pPr lvl="0" indent="0" marL="1270000">
              <a:buNone/>
            </a:pPr>
            <a:r>
              <a:rPr sz="2000"/>
              <a:t>Major technology companies release high-level sustainability reports on aggregate Scope 1-3 emissions from data centers and AI workloads, yet the absence of model-level transparency regarding specific training locations, grid carbon intensity, and hardware supply chains limits effective oversight and innovation toward lower-impact AI, as highlighted in the article </a:t>
            </a:r>
            <a:r>
              <a:rPr sz="2000">
                <a:hlinkClick r:id="rId4"/>
              </a:rPr>
              <a:t>Why transparency matters for sustainable data centers and carbon-neutral artificial intelligence</a:t>
            </a:r>
            <a:r>
              <a:rPr sz="2000"/>
              <a:t>.</a:t>
            </a:r>
          </a:p>
          <a:p>
            <a:pPr lvl="0" indent="0" marL="0">
              <a:spcBef>
                <a:spcPts val="3000"/>
              </a:spcBef>
              <a:buNone/>
            </a:pPr>
            <a:r>
              <a:rPr b="1"/>
              <a:t>Integration of Environmental Justice in AI Governance</a:t>
            </a:r>
          </a:p>
          <a:p>
            <a:pPr lvl="0" indent="0" marL="0">
              <a:buNone/>
            </a:pPr>
            <a:r>
              <a:rPr/>
              <a:t>Ethical frameworks for sustainable AI must address distributional and procedural justice, ensuring that the burdens of AI infrastructure (such as mining and e-waste) and the benefits of AI-driven climate solutions are shared equitably across regions and communities.</a:t>
            </a:r>
          </a:p>
          <a:p>
            <a:pPr lvl="0" indent="0" marL="1270000">
              <a:buNone/>
            </a:pPr>
            <a:r>
              <a:rPr sz="2000" b="1"/>
              <a:t>Example</a:t>
            </a:r>
          </a:p>
          <a:p>
            <a:pPr lvl="0" indent="0" marL="1270000">
              <a:buNone/>
            </a:pPr>
            <a:r>
              <a:rPr sz="2000"/>
              <a:t>A climate justice approach to AI ethics emphasizes distributional justice (who bears the environmental costs and receives the benefits) and procedural justice (who participates in decision-making), recognizing that AI development concentrated in high-income regions can exacerbate global inequalities in both environmental harms and access to sustainability tools, as discussed in analyses of </a:t>
            </a:r>
            <a:r>
              <a:rPr sz="2000">
                <a:hlinkClick r:id="rId5"/>
              </a:rPr>
              <a:t>AI adoption for advancing energy justice</a:t>
            </a:r>
            <a:r>
              <a:rPr sz="2000"/>
              <a:t>.</a:t>
            </a:r>
          </a:p>
        </p:txBody>
      </p:sp>
    </p:spTree>
  </p:cSl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AI for Climate Action and Associated Justice Considerations</a:t>
            </a:r>
          </a:p>
        </p:txBody>
      </p:sp>
      <p:sp>
        <p:nvSpPr>
          <p:cNvPr id="3" name="Content Placeholder 2"/>
          <p:cNvSpPr>
            <a:spLocks noGrp="1"/>
          </p:cNvSpPr>
          <p:nvPr>
            <p:ph idx="1"/>
          </p:nvPr>
        </p:nvSpPr>
        <p:spPr/>
        <p:txBody>
          <a:bodyPr/>
          <a:lstStyle/>
          <a:p>
            <a:pPr lvl="0" indent="0" marL="0">
              <a:buNone/>
            </a:pPr>
            <a:r>
              <a:rPr/>
              <a:t>AI systems contribute to climate action through targeted applications in energy systems, agriculture, and climate modeling. These applications deliver measurable efficiency gains and improved predictive capabilities. At the same time, access to high-performance computing and quality training data remains concentrated in high-income countries and large technology firms. Communities most vulnerable to climate impacts often lack infrastructure to benefit from or influence the design of these tools. AI solutions developed primarily in temperate regions may transfer poorly to tropical or arid contexts due to data biases. Extraction of minerals for AI hardware disproportionately affects indigenous territories and low-income nations, while e-waste is frequently exported to regions with weaker environmental regulations, thereby externalizing health and ecological costs.</a:t>
            </a:r>
          </a:p>
          <a:p>
            <a:pPr lvl="0" indent="0" marL="0">
              <a:spcBef>
                <a:spcPts val="3000"/>
              </a:spcBef>
              <a:buNone/>
            </a:pPr>
            <a:r>
              <a:rPr b="1"/>
              <a:t>AI Applications in Energy Systems</a:t>
            </a:r>
          </a:p>
          <a:p>
            <a:pPr lvl="0" indent="0" marL="0">
              <a:buNone/>
            </a:pPr>
            <a:r>
              <a:rPr/>
              <a:t>Reinforcement learning optimizes building HVAC controls and data center cooling, achieving substantial reductions in energy consumption while preserving comfort or operational parameters. AI also supports renewable energy forecasting to reduce curtailment of wind and solar generation.</a:t>
            </a:r>
          </a:p>
          <a:p>
            <a:pPr lvl="0" indent="0" marL="1270000">
              <a:buNone/>
            </a:pPr>
            <a:r>
              <a:rPr sz="2000" b="1"/>
              <a:t>Example</a:t>
            </a:r>
          </a:p>
          <a:p>
            <a:pPr lvl="0" indent="0" marL="1270000">
              <a:buNone/>
            </a:pPr>
            <a:r>
              <a:rPr sz="2000"/>
              <a:t>DeepMind applied machine learning to Google data centre cooling systems and achieved up to a 40 percent reduction in the energy used for cooling, which translated to a 15 percent reduction in overall Power Usage Effectiveness, as reported in the </a:t>
            </a:r>
            <a:r>
              <a:rPr sz="2000">
                <a:hlinkClick r:id="rId2"/>
              </a:rPr>
              <a:t>DeepMind blog on data centre cooling efficiency</a:t>
            </a:r>
            <a:r>
              <a:rPr sz="2000"/>
              <a:t>.</a:t>
            </a:r>
          </a:p>
          <a:p>
            <a:pPr lvl="0" indent="0" marL="0">
              <a:spcBef>
                <a:spcPts val="3000"/>
              </a:spcBef>
              <a:buNone/>
            </a:pPr>
            <a:r>
              <a:rPr b="1"/>
              <a:t>AI Applications in Agriculture</a:t>
            </a:r>
          </a:p>
          <a:p>
            <a:pPr lvl="0" indent="0" marL="0">
              <a:buNone/>
            </a:pPr>
            <a:r>
              <a:rPr/>
              <a:t>Convolutional neural networks process satellite and drone imagery to identify crop stress, enabling precision irrigation and fertilizer application. Predictive models estimate yields under varying climate scenarios to support adaptation for smallholder farmers.</a:t>
            </a:r>
          </a:p>
          <a:p>
            <a:pPr lvl="0" indent="0" marL="1270000">
              <a:buNone/>
            </a:pPr>
            <a:r>
              <a:rPr sz="2000" b="1"/>
              <a:t>Example</a:t>
            </a:r>
          </a:p>
          <a:p>
            <a:pPr lvl="0" indent="0" marL="1270000">
              <a:buNone/>
            </a:pPr>
            <a:r>
              <a:rPr sz="2000"/>
              <a:t>Convolutional neural networks applied to multispectral satellite imagery enable detection of crop stress and support precision agriculture practices that optimize water and fertilizer use, with studies demonstrating improved accuracy in plot-level monitoring and yield prediction across diverse agricultural regions, as reviewed in </a:t>
            </a:r>
            <a:r>
              <a:rPr sz="2000">
                <a:hlinkClick r:id="rId3"/>
              </a:rPr>
              <a:t>A Review of CNN Applications in Smart Agriculture Using Satellite and UAV Imagery</a:t>
            </a:r>
            <a:r>
              <a:rPr sz="2000"/>
              <a:t>.</a:t>
            </a:r>
          </a:p>
          <a:p>
            <a:pPr lvl="0" indent="0" marL="0">
              <a:spcBef>
                <a:spcPts val="3000"/>
              </a:spcBef>
              <a:buNone/>
            </a:pPr>
            <a:r>
              <a:rPr b="1"/>
              <a:t>AI Applications in Climate Modelling</a:t>
            </a:r>
          </a:p>
          <a:p>
            <a:pPr lvl="0" indent="0" marL="0">
              <a:buNone/>
            </a:pPr>
            <a:r>
              <a:rPr/>
              <a:t>AI surrogate models emulate computationally intensive physics-based simulations at lower cost. Graph neural networks capture atmospheric dynamics, generative models perform downscaling from global to regional resolutions, and hybrid approaches integrate differentiable physics with learned components to enhance long-term forecast accuracy.</a:t>
            </a:r>
          </a:p>
          <a:p>
            <a:pPr lvl="0" indent="0" marL="1270000">
              <a:buNone/>
            </a:pPr>
            <a:r>
              <a:rPr sz="2000" b="1"/>
              <a:t>Example</a:t>
            </a:r>
          </a:p>
          <a:p>
            <a:pPr lvl="0" indent="0" marL="1270000">
              <a:buNone/>
            </a:pPr>
            <a:r>
              <a:rPr sz="2000"/>
              <a:t>Graph neural networks serve as surrogate models that approximate complex climate simulations, reducing computational demands while maintaining fidelity for tasks such as downscaling coarse global projections or predicting extreme events, as explored in projects on </a:t>
            </a:r>
            <a:r>
              <a:rPr sz="2000">
                <a:hlinkClick r:id="rId4"/>
              </a:rPr>
              <a:t>Graph Convolutional Neural Networks as Surrogate Models for Climate Simulation</a:t>
            </a:r>
            <a:r>
              <a:rPr sz="2000"/>
              <a:t>.</a:t>
            </a:r>
          </a:p>
          <a:p>
            <a:pPr lvl="0" indent="0" marL="0">
              <a:spcBef>
                <a:spcPts val="3000"/>
              </a:spcBef>
              <a:buNone/>
            </a:pPr>
            <a:r>
              <a:rPr b="1"/>
              <a:t>Global Inequalities and Climate Justice in AI-Driven Solutions</a:t>
            </a:r>
          </a:p>
          <a:p>
            <a:pPr lvl="0" indent="0" marL="0">
              <a:buNone/>
            </a:pPr>
            <a:r>
              <a:rPr/>
              <a:t>Concentration of computational resources and data limits participation by vulnerable communities. Data biases reduce the effectiveness of AI tools in non-temperate regions. Hardware-related extraction and waste streams impose disproportionate burdens on indigenous and low-income populations.</a:t>
            </a:r>
          </a:p>
          <a:p>
            <a:pPr lvl="0" indent="0" marL="1270000">
              <a:buNone/>
            </a:pPr>
            <a:r>
              <a:rPr sz="2000" b="1"/>
              <a:t>Example</a:t>
            </a:r>
          </a:p>
          <a:p>
            <a:pPr lvl="0" indent="0" marL="1270000">
              <a:buNone/>
            </a:pPr>
            <a:r>
              <a:rPr sz="2000"/>
              <a:t>AI development and deployment for sustainability often exacerbate climate injustices because high-performance computing and high-quality training data are concentrated in high-income countries, while communities in the Global South face disproportionate climate impacts yet lack infrastructure to benefit from or shape AI solutions, as discussed in the </a:t>
            </a:r>
            <a:r>
              <a:rPr sz="2000">
                <a:hlinkClick r:id="rId5"/>
              </a:rPr>
              <a:t>World Economic Forum article on ensuring climate justice in the age of AI</a:t>
            </a:r>
            <a:r>
              <a:rPr sz="2000"/>
              <a:t>.</a:t>
            </a:r>
          </a:p>
          <a:p>
            <a:pPr lvl="0" indent="0" marL="0">
              <a:spcBef>
                <a:spcPts val="3000"/>
              </a:spcBef>
              <a:buNone/>
            </a:pPr>
            <a:r>
              <a:rPr b="1"/>
              <a:t>Burdens of Hardware Supply Chains</a:t>
            </a:r>
          </a:p>
          <a:p>
            <a:pPr lvl="0" indent="0" marL="0">
              <a:buNone/>
            </a:pPr>
            <a:r>
              <a:rPr/>
              <a:t>Mining of rare earth elements and other critical materials for AI hardware affects indigenous territories and low-income nations. E-waste generated by short hardware lifespans is frequently exported to regions with limited regulatory oversight.</a:t>
            </a:r>
          </a:p>
          <a:p>
            <a:pPr lvl="0" indent="0" marL="1270000">
              <a:buNone/>
            </a:pPr>
            <a:r>
              <a:rPr sz="2000" b="1"/>
              <a:t>Example</a:t>
            </a:r>
          </a:p>
          <a:p>
            <a:pPr lvl="0" indent="0" marL="1270000">
              <a:buNone/>
            </a:pPr>
            <a:r>
              <a:rPr sz="2000"/>
              <a:t>Rapid growth in AI infrastructure increases demand for rare earth elements and generates substantial e-waste. Much of this waste is exported to countries with weaker environmental standards, externalizing pollution and health risks to communities in the Global South, as examined in analyses of </a:t>
            </a:r>
            <a:r>
              <a:rPr sz="2000">
                <a:hlinkClick r:id="rId6"/>
              </a:rPr>
              <a:t>AI and the critical minerals crunch</a:t>
            </a:r>
            <a:r>
              <a:rPr sz="2000"/>
              <a:t>.</a:t>
            </a:r>
          </a:p>
        </p:txBody>
      </p:sp>
    </p:spTree>
  </p:cSl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Common Limitations Observed in Practice</a:t>
            </a:r>
          </a:p>
        </p:txBody>
      </p:sp>
      <p:sp>
        <p:nvSpPr>
          <p:cNvPr id="3" name="Content Placeholder 2"/>
          <p:cNvSpPr>
            <a:spLocks noGrp="1"/>
          </p:cNvSpPr>
          <p:nvPr>
            <p:ph idx="1"/>
          </p:nvPr>
        </p:nvSpPr>
        <p:spPr/>
        <p:txBody>
          <a:bodyPr/>
          <a:lstStyle/>
          <a:p>
            <a:pPr lvl="0" indent="0" marL="0">
              <a:buNone/>
            </a:pPr>
            <a:r>
              <a:rPr/>
              <a:t>Reported energy figures for model training vary with assumptions about grid carbon intensity and scope of included infrastructure. Reproducibility of efficiency claims is limited by proprietary hardware and undisclosed optimizations. Many sustainability interventions focus narrowly on operational energy while neglecting embodied carbon in hardware manufacturing. Scalability of AI-driven solutions is constrained by data availability in underrepresented regions and by the rebound effect, whereby efficiency gains stimulate increased overall consumption.</a:t>
            </a:r>
          </a:p>
          <a:p>
            <a:pPr lvl="0" indent="0" marL="0">
              <a:spcBef>
                <a:spcPts val="3000"/>
              </a:spcBef>
              <a:buNone/>
            </a:pPr>
            <a:r>
              <a:rPr b="1"/>
              <a:t>Variability in Reported Energy and Carbon Figures</a:t>
            </a:r>
          </a:p>
          <a:p>
            <a:pPr lvl="0" indent="0" marL="0">
              <a:buNone/>
            </a:pPr>
            <a:r>
              <a:rPr/>
              <a:t>Energy and carbon estimates for AI training depend heavily on the assumed electricity grid mix, the boundaries of system scope, and the inclusion or exclusion of infrastructure overhead such as cooling and networking.</a:t>
            </a:r>
          </a:p>
          <a:p>
            <a:pPr lvl="0" indent="0" marL="1270000">
              <a:buNone/>
            </a:pPr>
            <a:r>
              <a:rPr sz="2000" b="1"/>
              <a:t>Example</a:t>
            </a:r>
          </a:p>
          <a:p>
            <a:pPr lvl="0" indent="0" marL="1270000">
              <a:buNone/>
            </a:pPr>
            <a:r>
              <a:rPr sz="2000"/>
              <a:t>Published estimates for training a single large language model can differ by a factor of two or more depending on whether a global average grid intensity or a specific regional mix is applied, and whether only direct GPU energy or the full facility footprint is considered, as highlighted in comparative reviews of AI carbon accounting methods.</a:t>
            </a:r>
          </a:p>
          <a:p>
            <a:pPr lvl="0" indent="0" marL="0">
              <a:spcBef>
                <a:spcPts val="3000"/>
              </a:spcBef>
              <a:buNone/>
            </a:pPr>
            <a:r>
              <a:rPr b="1"/>
              <a:t>Limited Reproducibility of Efficiency Claims</a:t>
            </a:r>
          </a:p>
          <a:p>
            <a:pPr lvl="0" indent="0" marL="0">
              <a:buNone/>
            </a:pPr>
            <a:r>
              <a:rPr/>
              <a:t>Many efficiency improvements reported in research or industry announcements rely on proprietary hardware configurations or undisclosed optimization techniques, making independent verification difficult.</a:t>
            </a:r>
          </a:p>
          <a:p>
            <a:pPr lvl="0" indent="0" marL="1270000">
              <a:buNone/>
            </a:pPr>
            <a:r>
              <a:rPr sz="2000" b="1"/>
              <a:t>Example</a:t>
            </a:r>
          </a:p>
          <a:p>
            <a:pPr lvl="0" indent="0" marL="1270000">
              <a:buNone/>
            </a:pPr>
            <a:r>
              <a:rPr sz="2000"/>
              <a:t>Claims of substantial energy savings from new model architectures or training methods are often based on internal benchmarks that cannot be reproduced externally due to lack of access to the exact hardware stack and software stack details, as noted in critiques of reproducibility in sustainable AI research.</a:t>
            </a:r>
          </a:p>
          <a:p>
            <a:pPr lvl="0" indent="0" marL="0">
              <a:spcBef>
                <a:spcPts val="3000"/>
              </a:spcBef>
              <a:buNone/>
            </a:pPr>
            <a:r>
              <a:rPr b="1"/>
              <a:t>Narrow Focus on Operational Energy</a:t>
            </a:r>
          </a:p>
          <a:p>
            <a:pPr lvl="0" indent="0" marL="0">
              <a:buNone/>
            </a:pPr>
            <a:r>
              <a:rPr/>
              <a:t>A large proportion of sustainability efforts in AI target only the energy consumed during training and inference, while the embodied carbon associated with semiconductor manufacturing, mining of raw materials, and equipment disposal receives limited attention.</a:t>
            </a:r>
          </a:p>
          <a:p>
            <a:pPr lvl="0" indent="0" marL="1270000">
              <a:buNone/>
            </a:pPr>
            <a:r>
              <a:rPr sz="2000" b="1"/>
              <a:t>Example</a:t>
            </a:r>
          </a:p>
          <a:p>
            <a:pPr lvl="0" indent="0" marL="1270000">
              <a:buNone/>
            </a:pPr>
            <a:r>
              <a:rPr sz="2000"/>
              <a:t>Lifecycle assessments of large AI models show that embodied emissions from hardware manufacturing can account for 20-50 percent of total carbon footprint, yet most public sustainability reports and academic papers continue to emphasize operational electricity use alone.</a:t>
            </a:r>
          </a:p>
          <a:p>
            <a:pPr lvl="0" indent="0" marL="0">
              <a:spcBef>
                <a:spcPts val="3000"/>
              </a:spcBef>
              <a:buNone/>
            </a:pPr>
            <a:r>
              <a:rPr b="1"/>
              <a:t>Constraints on Scalability and the Rebound Effect</a:t>
            </a:r>
          </a:p>
          <a:p>
            <a:pPr lvl="0" indent="0" marL="0">
              <a:buNone/>
            </a:pPr>
            <a:r>
              <a:rPr/>
              <a:t>Even when AI solutions demonstrate local efficiency gains, their broader scalability is limited by sparse high-quality data in many regions of the Global South and by the rebound effect, in which efficiency improvements lead to greater overall resource consumption.</a:t>
            </a:r>
          </a:p>
          <a:p>
            <a:pPr lvl="0" indent="0" marL="1270000">
              <a:buNone/>
            </a:pPr>
            <a:r>
              <a:rPr sz="2000" b="1"/>
              <a:t>Example</a:t>
            </a:r>
          </a:p>
          <a:p>
            <a:pPr lvl="0" indent="0" marL="1270000">
              <a:buNone/>
            </a:pPr>
            <a:r>
              <a:rPr sz="2000"/>
              <a:t>Improvements in energy efficiency of AI systems for smart grids or precision agriculture can result in expanded deployment and higher total energy demand, offsetting part or all of the intended environmental benefits, a phenomenon documented in energy economics literature on AI-enabled efficiency programs.</a:t>
            </a:r>
          </a:p>
        </p:txBody>
      </p:sp>
    </p:spTree>
  </p:cSl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Summary</a:t>
            </a:r>
          </a:p>
        </p:txBody>
      </p:sp>
      <p:sp>
        <p:nvSpPr>
          <p:cNvPr id="3" name="Content Placeholder 2"/>
          <p:cNvSpPr>
            <a:spLocks noGrp="1"/>
          </p:cNvSpPr>
          <p:nvPr>
            <p:ph idx="1"/>
          </p:nvPr>
        </p:nvSpPr>
        <p:spPr/>
        <p:txBody>
          <a:bodyPr/>
          <a:lstStyle/>
          <a:p>
            <a:pPr lvl="0" indent="0" marL="0">
              <a:buNone/>
            </a:pPr>
            <a:r>
              <a:rPr/>
              <a:t>AI systems impose measurable environmental costs through energy use, carbon emissions, and material demands. Counterbalancing strategies include algorithmic efficiency improvements, renewable-powered infrastructure, and lifecycle assessment. AI applications in energy, agriculture, and climate modeling offer pathways to mitigate environmental degradation, yet their benefits are unevenly distributed. Addressing ethical and justice dimensions requires explicit consideration of global inequalities in both the burdens and gains of AI technologies.</a:t>
            </a:r>
          </a:p>
        </p:txBody>
      </p:sp>
    </p:spTree>
  </p:cSl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lstStyle/>
          <a:p>
            <a:pPr lvl="0" indent="0" marL="0">
              <a:buNone/>
            </a:pPr>
            <a:r>
              <a:rPr/>
              <a:t>Overview</a:t>
            </a:r>
          </a:p>
        </p:txBody>
      </p:sp>
      <p:sp>
        <p:nvSpPr>
          <p:cNvPr id="4" name="Text Placeholder 3"/>
          <p:cNvSpPr>
            <a:spLocks noGrp="1"/>
          </p:cNvSpPr>
          <p:nvPr>
            <p:ph idx="2" sz="half" type="body"/>
          </p:nvPr>
        </p:nvSpPr>
        <p:spPr/>
        <p:txBody>
          <a:bodyPr/>
          <a:lstStyle/>
          <a:p>
            <a:pPr lvl="0" indent="0" marL="0">
              <a:buNone/>
            </a:pPr>
            <a:r>
              <a:rPr/>
              <a:t>This lesson addresses the dual relationship between artificial intelligence and sustainability. Coverage includes the environmental costs that arise from the development and large-scale deployment of AI systems, including direct and indirect contributions to greenhouse gas emissions and resource depletion. Strategies that promote sustainable AI development receive detailed attention, encompassing technical approaches to efficiency gains as well as broader governance and design frameworks. Ethical dimensions encompass accountability for environmental harms, distributional consequences of AI deployment, and normative questions concerning intergenerational and intragenerational equity. Applications of AI that advance climate action receive systematic treatment through representative use cases drawn from energy systems optimization, precision agriculture, and enhanced climate modeling. Specific topics comprise detailed patterns of energy consumption across model training and inference phases together with the operational demands of supporting data centers, hardware-related resource demands that include extraction of rare earth metals and other critical materials, generation and management of electronic waste throughout the AI hardware lifecycle, concrete implementations and quantitative outcomes observed in energy optimization scenarios, agricultural decision-support systems, and surrogate or hybrid climate modeling pipelines, as well as issues linked to climate justice that highlight persistent global inequalities in access to computational resources, quality training data, and the realized benefits and burdens of AI-driven sustainability interventions.</a:t>
            </a:r>
          </a:p>
        </p:txBody>
      </p:sp>
      <p:pic>
        <p:nvPicPr>
          <p:cNvPr descr="./images/cartography-ai-stewardship.jpg" id="0" name="Picture 1"/>
          <p:cNvPicPr>
            <a:picLocks noGrp="1" noChangeAspect="1"/>
          </p:cNvPicPr>
          <p:nvPr/>
        </p:nvPicPr>
        <p:blipFill>
          <a:blip r:embed="rId2"/>
          <a:stretch>
            <a:fillRect/>
          </a:stretch>
        </p:blipFill>
        <p:spPr bwMode="auto">
          <a:xfrm>
            <a:off x="3568700" y="749300"/>
            <a:ext cx="5105400" cy="2781300"/>
          </a:xfrm>
          <a:prstGeom prst="rect">
            <a:avLst/>
          </a:prstGeom>
          <a:noFill/>
          <a:ln w="9525">
            <a:noFill/>
            <a:headEnd/>
            <a:tailEnd/>
          </a:ln>
        </p:spPr>
      </p:pic>
      <p:sp>
        <p:nvSpPr>
          <p:cNvPr id="1" name="TextBox 3"/>
          <p:cNvSpPr txBox="1"/>
          <p:nvPr>
            <p:ph idx="1"/>
          </p:nvPr>
        </p:nvSpPr>
        <p:spPr>
          <a:xfrm>
            <a:off x="3568700" y="4076700"/>
            <a:ext cx="5105400" cy="508000"/>
          </a:xfrm>
          <a:prstGeom prst="rect">
            <a:avLst/>
          </a:prstGeom>
          <a:noFill/>
        </p:spPr>
        <p:txBody>
          <a:bodyPr/>
          <a:lstStyle/>
          <a:p>
            <a:pPr lvl="0" indent="0" marL="0" algn="ctr">
              <a:buNone/>
            </a:pPr>
            <a:r>
              <a:rPr/>
              <a:t>Figure 1: A Cartography of AI &amp; Environmental Stewardship</a:t>
            </a:r>
          </a:p>
        </p:txBody>
      </p:sp>
    </p:spTree>
  </p:cSl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indent="0" marL="0">
              <a:buNone/>
            </a:pPr>
            <a:r>
              <a:rPr/>
              <a:t>Figure 1 illustrates a detailed cartography of AI &amp; Environmental Stewardship, visually mapping the environmental costs of AI (total cost, material demands) and pathways to sustainable AI development (model compression, efficient architectures, emission tracking tools) within a vintage, diagrammatic framework.</a:t>
            </a:r>
          </a:p>
        </p:txBody>
      </p:sp>
    </p:spTree>
  </p:cSl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Learning Objectives</a:t>
            </a:r>
          </a:p>
        </p:txBody>
      </p:sp>
      <p:sp>
        <p:nvSpPr>
          <p:cNvPr id="3" name="Content Placeholder 2"/>
          <p:cNvSpPr>
            <a:spLocks noGrp="1"/>
          </p:cNvSpPr>
          <p:nvPr>
            <p:ph idx="1"/>
          </p:nvPr>
        </p:nvSpPr>
        <p:spPr/>
        <p:txBody>
          <a:bodyPr/>
          <a:lstStyle/>
          <a:p>
            <a:pPr lvl="0"/>
            <a:r>
              <a:rPr/>
              <a:t>Define the primary environmental impacts associated with training and operating large AI models.</a:t>
            </a:r>
          </a:p>
          <a:p>
            <a:pPr lvl="0"/>
            <a:r>
              <a:rPr/>
              <a:t>Quantify energy requirements and carbon emissions for representative AI training runs using established benchmarks.</a:t>
            </a:r>
          </a:p>
          <a:p>
            <a:pPr lvl="0"/>
            <a:r>
              <a:rPr/>
              <a:t>Identify techniques for reducing the computational and environmental footprint of AI systems.</a:t>
            </a:r>
          </a:p>
          <a:p>
            <a:pPr lvl="0"/>
            <a:r>
              <a:rPr/>
              <a:t>Explain the role of rare earth metals, semiconductor manufacturing, and electronic waste in the AI hardware lifecycle.</a:t>
            </a:r>
          </a:p>
          <a:p>
            <a:pPr lvl="0"/>
            <a:r>
              <a:rPr/>
              <a:t>Describe specific AI applications that support sustainability goals in energy, agriculture, and climate modeling.</a:t>
            </a:r>
          </a:p>
          <a:p>
            <a:pPr lvl="0"/>
            <a:r>
              <a:rPr/>
              <a:t>Analyze ethical considerations and equity issues arising from the distribution of AI-driven sustainability benefits and burdens.</a:t>
            </a:r>
          </a:p>
        </p:txBody>
      </p:sp>
    </p:spTree>
  </p:cSl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Motivation</a:t>
            </a:r>
          </a:p>
        </p:txBody>
      </p:sp>
      <p:sp>
        <p:nvSpPr>
          <p:cNvPr id="3" name="Content Placeholder 2"/>
          <p:cNvSpPr>
            <a:spLocks noGrp="1"/>
          </p:cNvSpPr>
          <p:nvPr>
            <p:ph idx="1"/>
          </p:nvPr>
        </p:nvSpPr>
        <p:spPr/>
        <p:txBody>
          <a:bodyPr/>
          <a:lstStyle/>
          <a:p>
            <a:pPr lvl="0" indent="0" marL="0">
              <a:buNone/>
            </a:pPr>
            <a:r>
              <a:rPr/>
              <a:t>AI systems require substantial computational resources, leading to measurable increases in global electricity demand and greenhouse gas emissions. At the same time, AI methods can optimize resource use and improve predictive accuracy in domains critical to environmental management. Balancing these opposing effects requires systematic evaluation of trade-offs across technical, economic, and social dimensions.</a:t>
            </a:r>
          </a:p>
        </p:txBody>
      </p:sp>
    </p:spTree>
  </p:cSl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The Impact of AI on the Environment</a:t>
            </a:r>
          </a:p>
        </p:txBody>
      </p:sp>
      <p:sp>
        <p:nvSpPr>
          <p:cNvPr id="3" name="Content Placeholder 2"/>
          <p:cNvSpPr>
            <a:spLocks noGrp="1"/>
          </p:cNvSpPr>
          <p:nvPr>
            <p:ph idx="1"/>
          </p:nvPr>
        </p:nvSpPr>
        <p:spPr/>
        <p:txBody>
          <a:bodyPr/>
          <a:lstStyle/>
          <a:p>
            <a:pPr lvl="0" indent="0" marL="0">
              <a:buNone/>
            </a:pPr>
            <a:r>
              <a:rPr/>
              <a:t>Training and inference of deep learning models consume substantial electricity, primarily supplied to data centers. A single training run of a large language model can emit carbon dioxide equivalent to the lifetime emissions of multiple passenger vehicles. Inference often dominates lifecycle energy use due to high query volumes, while cooling systems for GPU clusters add significant overhead.</a:t>
            </a:r>
          </a:p>
          <a:p>
            <a:pPr lvl="0" indent="0" marL="0">
              <a:spcBef>
                <a:spcPts val="3000"/>
              </a:spcBef>
              <a:buNone/>
            </a:pPr>
            <a:r>
              <a:rPr b="1"/>
              <a:t>Energy Consumption in Model Training and Inference</a:t>
            </a:r>
          </a:p>
          <a:p>
            <a:pPr lvl="0" indent="0" marL="0">
              <a:buNone/>
            </a:pPr>
            <a:r>
              <a:rPr/>
              <a:t>Model training and inference phases differ substantially in their energy profiles. Training involves intensive matrix operations over large datasets for extended periods, while inference consists of repeated forward passes that accumulate significant cumulative demand due to high query volumes.</a:t>
            </a:r>
          </a:p>
          <a:p>
            <a:pPr lvl="0" indent="0" marL="1270000">
              <a:buNone/>
            </a:pPr>
            <a:r>
              <a:rPr sz="2000" b="1"/>
              <a:t>Example</a:t>
            </a:r>
          </a:p>
          <a:p>
            <a:pPr lvl="0" indent="0" marL="1270000">
              <a:buNone/>
            </a:pPr>
            <a:r>
              <a:rPr sz="2000"/>
              <a:t>Training the GPT-3 model with 175 billion parameters required an estimated 1287 megawatt-hours of electricity. Under a typical United States grid carbon intensity, this training run alone produced approximately 552 metric tons of CO2 equivalent, comparable to the lifetime emissions of five average passenger vehicles driven 200000 kilometers each, as reported in a </a:t>
            </a:r>
            <a:r>
              <a:rPr sz="2000">
                <a:hlinkClick r:id="rId2"/>
              </a:rPr>
              <a:t>University of Michigan analysis of AI training impacts</a:t>
            </a:r>
            <a:r>
              <a:rPr sz="2000"/>
              <a:t>.</a:t>
            </a:r>
          </a:p>
          <a:p>
            <a:pPr lvl="0" indent="0" marL="0">
              <a:spcBef>
                <a:spcPts val="3000"/>
              </a:spcBef>
              <a:buNone/>
            </a:pPr>
            <a:r>
              <a:rPr b="1"/>
              <a:t>Contribution of Data Centers to Global Electricity Demand</a:t>
            </a:r>
          </a:p>
          <a:p>
            <a:pPr lvl="0" indent="0" marL="0">
              <a:buNone/>
            </a:pPr>
            <a:r>
              <a:rPr/>
              <a:t>Data centers that support AI workloads maintain continuous high utilization. Their electricity consumption represents a measurable and expanding fraction of national and global totals, driven by the proliferation of large-scale GPU and TPU clusters.</a:t>
            </a:r>
          </a:p>
          <a:p>
            <a:pPr lvl="0" indent="0" marL="1270000">
              <a:buNone/>
            </a:pPr>
            <a:r>
              <a:rPr sz="2000" b="1"/>
              <a:t>Example</a:t>
            </a:r>
          </a:p>
          <a:p>
            <a:pPr lvl="0" indent="0" marL="1270000">
              <a:buNone/>
            </a:pPr>
            <a:r>
              <a:rPr sz="2000"/>
              <a:t>According to the International Energy Agency, global data centre electricity consumption reached approximately 415 terawatt-hours in 2024, equivalent to around 1.5 percent of total global electricity demand and with AI-specific workloads forming a rapidly growing share, as detailed in the </a:t>
            </a:r>
            <a:r>
              <a:rPr sz="2000">
                <a:hlinkClick r:id="rId3"/>
              </a:rPr>
              <a:t>IEA report on energy demand from AI</a:t>
            </a:r>
            <a:r>
              <a:rPr sz="2000"/>
              <a:t>.</a:t>
            </a:r>
          </a:p>
          <a:p>
            <a:pPr lvl="0" indent="0" marL="0">
              <a:spcBef>
                <a:spcPts val="3000"/>
              </a:spcBef>
              <a:buNone/>
            </a:pPr>
            <a:r>
              <a:rPr b="1"/>
              <a:t>Indirect Environmental Effects Beyond Direct Energy Use</a:t>
            </a:r>
          </a:p>
          <a:p>
            <a:pPr lvl="0" indent="0" marL="0">
              <a:buNone/>
            </a:pPr>
            <a:r>
              <a:rPr/>
              <a:t>Beyond electricity consumption, AI development drives demand for hardware manufacturing, which involves water use in semiconductor fabrication facilities and land transformation associated with raw material extraction. These upstream processes generate additional environmental pressures that remain separate from operational energy accounting.</a:t>
            </a:r>
          </a:p>
          <a:p>
            <a:pPr lvl="0" indent="0" marL="1270000">
              <a:buNone/>
            </a:pPr>
            <a:r>
              <a:rPr sz="2000" b="1"/>
              <a:t>Example</a:t>
            </a:r>
          </a:p>
          <a:p>
            <a:pPr lvl="0" indent="0" marL="1270000">
              <a:buNone/>
            </a:pPr>
            <a:r>
              <a:rPr sz="2000"/>
              <a:t>Fabrication of a single 300 mm silicon wafer for advanced AI accelerator chips requires approximately 8300 liters of water, including substantial volumes of ultra-pure water for rinsing and cleaning across hundreds of process steps. Scaled across the millions of GPUs deployed in cloud infrastructure, these indirect effects contribute to localized water stress in manufacturing regions such as Taiwan and South Korea, according to an </a:t>
            </a:r>
            <a:r>
              <a:rPr sz="2000">
                <a:hlinkClick r:id="rId4"/>
              </a:rPr>
              <a:t>industry analysis of semiconductor water footprints</a:t>
            </a:r>
            <a:r>
              <a:rPr sz="2000"/>
              <a:t>.</a:t>
            </a:r>
          </a:p>
        </p:txBody>
      </p:sp>
    </p:spTree>
  </p:cSl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Energy Use of AI Models and Data Centers</a:t>
            </a:r>
          </a:p>
        </p:txBody>
      </p:sp>
      <p:sp>
        <p:nvSpPr>
          <p:cNvPr id="3" name="Content Placeholder 2"/>
          <p:cNvSpPr>
            <a:spLocks noGrp="1"/>
          </p:cNvSpPr>
          <p:nvPr>
            <p:ph idx="1"/>
          </p:nvPr>
        </p:nvSpPr>
        <p:spPr/>
        <p:txBody>
          <a:bodyPr/>
          <a:lstStyle/>
          <a:p>
            <a:pPr lvl="0" indent="0" marL="0">
              <a:buNone/>
            </a:pPr>
            <a:r>
              <a:rPr/>
              <a:t>Energy consumption scales with model size, measured in parameters, and with training dataset volume. Subsequent models have shown continued growth in compute requirements. Data centers hosting AI workloads operate at power usage effectiveness (PUE) values between 1.1 and 1.8. Hyperscale facilities in regions with coal-heavy grids amplify emissions. Renewable energy procurement by operators can lower the carbon intensity, yet intermittency and transmission constraints limit full decarbonization.</a:t>
            </a:r>
          </a:p>
          <a:p>
            <a:pPr lvl="0" indent="0" marL="0">
              <a:spcBef>
                <a:spcPts val="3000"/>
              </a:spcBef>
              <a:buNone/>
            </a:pPr>
            <a:r>
              <a:rPr b="1"/>
              <a:t>Scaling of Energy Consumption with Model Size and Dataset Volume</a:t>
            </a:r>
          </a:p>
          <a:p>
            <a:pPr lvl="0" indent="0" marL="0">
              <a:buNone/>
            </a:pPr>
            <a:r>
              <a:rPr/>
              <a:t>Energy requirements for training large AI models increase with the number of parameters and the volume of training data. This relationship arises from the quadratic or higher scaling of compute operations in transformer-based architectures.</a:t>
            </a:r>
          </a:p>
          <a:p>
            <a:pPr lvl="0" indent="0" marL="1270000">
              <a:buNone/>
            </a:pPr>
            <a:r>
              <a:rPr sz="2000" b="1"/>
              <a:t>Example</a:t>
            </a:r>
          </a:p>
          <a:p>
            <a:pPr lvl="0" indent="0" marL="1270000">
              <a:buNone/>
            </a:pPr>
            <a:r>
              <a:rPr sz="2000"/>
              <a:t>Training the GPT-3 model with 175 billion parameters required an estimated 1287 megawatt-hours of electricity, generating about 552 tons of carbon dioxide under a typical grid mix, according to estimates cited in the </a:t>
            </a:r>
            <a:r>
              <a:rPr sz="2000">
                <a:hlinkClick r:id="rId2"/>
              </a:rPr>
              <a:t>MIT News article on generative AI’s environmental impact</a:t>
            </a:r>
            <a:r>
              <a:rPr sz="2000"/>
              <a:t>.</a:t>
            </a:r>
          </a:p>
          <a:p>
            <a:pPr lvl="0" indent="0" marL="0">
              <a:spcBef>
                <a:spcPts val="3000"/>
              </a:spcBef>
              <a:buNone/>
            </a:pPr>
            <a:r>
              <a:rPr b="1"/>
              <a:t>Growth in Compute Requirements for Subsequent Models</a:t>
            </a:r>
          </a:p>
          <a:p>
            <a:pPr lvl="0" indent="0" marL="0">
              <a:buNone/>
            </a:pPr>
            <a:r>
              <a:rPr/>
              <a:t>Compute demands for frontier AI models have continued to rise since GPT-3, driven by increases in parameter counts, dataset sizes, and training durations. This trend leads to substantially higher energy use for more recent models.</a:t>
            </a:r>
          </a:p>
          <a:p>
            <a:pPr lvl="0" indent="0" marL="1270000">
              <a:buNone/>
            </a:pPr>
            <a:r>
              <a:rPr sz="2000" b="1"/>
              <a:t>Example</a:t>
            </a:r>
          </a:p>
          <a:p>
            <a:pPr lvl="0" indent="0" marL="1270000">
              <a:buNone/>
            </a:pPr>
            <a:r>
              <a:rPr sz="2000"/>
              <a:t>The power required to train frontier AI models has roughly doubled every six to nine months in recent years, with models such as GPT-4 and successors requiring estimates in the range of tens to hundreds of gigawatt-hours, far exceeding the 1287 MWh used for GPT-3, as documented in analyses of training compute trends.</a:t>
            </a:r>
          </a:p>
          <a:p>
            <a:pPr lvl="0" indent="0" marL="0">
              <a:spcBef>
                <a:spcPts val="3000"/>
              </a:spcBef>
              <a:buNone/>
            </a:pPr>
            <a:r>
              <a:rPr b="1"/>
              <a:t>Power Usage Effectiveness (PUE) in AI Data Centers</a:t>
            </a:r>
          </a:p>
          <a:p>
            <a:pPr lvl="0" indent="0" marL="0">
              <a:buNone/>
            </a:pPr>
            <a:r>
              <a:rPr/>
              <a:t>Power usage effectiveness (PUE) measures the ratio of total facility energy to the energy delivered to IT equipment. Values for hyperscale AI data centers typically range from 1.1 to 1.8, with leading operators achieving lower figures through advanced cooling and infrastructure design.</a:t>
            </a:r>
          </a:p>
          <a:p>
            <a:pPr lvl="0" indent="0" marL="1270000">
              <a:buNone/>
            </a:pPr>
            <a:r>
              <a:rPr sz="2000" b="1"/>
              <a:t>Example</a:t>
            </a:r>
          </a:p>
          <a:p>
            <a:pPr lvl="0" indent="0" marL="1270000">
              <a:buNone/>
            </a:pPr>
            <a:r>
              <a:rPr sz="2000"/>
              <a:t>Leading hyperscale data centers report fleet-wide PUE values as low as 1.09, compared with an industry average around 1.56, according to </a:t>
            </a:r>
            <a:r>
              <a:rPr sz="2000">
                <a:hlinkClick r:id="rId3"/>
              </a:rPr>
              <a:t>Google’s data center efficiency reporting</a:t>
            </a:r>
            <a:r>
              <a:rPr sz="2000"/>
              <a:t>.</a:t>
            </a:r>
          </a:p>
          <a:p>
            <a:pPr lvl="0" indent="0" marL="0">
              <a:spcBef>
                <a:spcPts val="3000"/>
              </a:spcBef>
              <a:buNone/>
            </a:pPr>
            <a:r>
              <a:rPr b="1"/>
              <a:t>Limitations of Renewable Energy Procurement</a:t>
            </a:r>
          </a:p>
          <a:p>
            <a:pPr lvl="0" indent="0" marL="0">
              <a:buNone/>
            </a:pPr>
            <a:r>
              <a:rPr/>
              <a:t>Operators procure renewable energy through power purchase agreements to reduce carbon intensity. However, the intermittent nature of solar and wind generation, combined with constraints in transmission infrastructure, prevents complete decarbonization of always-on AI workloads.</a:t>
            </a:r>
          </a:p>
          <a:p>
            <a:pPr lvl="0" indent="0" marL="1270000">
              <a:buNone/>
            </a:pPr>
            <a:r>
              <a:rPr sz="2000" b="1"/>
              <a:t>Example</a:t>
            </a:r>
          </a:p>
          <a:p>
            <a:pPr lvl="0" indent="0" marL="1270000">
              <a:buNone/>
            </a:pPr>
            <a:r>
              <a:rPr sz="2000"/>
              <a:t>Although many data center operators have committed to 24/7 carbon-free energy matching, intermittency of renewables and limitations in grid transmission mean that backup or baseload sources are still required, particularly in regions with coal-heavy grids, limiting full decarbonization as noted in discussions of AI energy challenges.</a:t>
            </a:r>
          </a:p>
        </p:txBody>
      </p:sp>
    </p:spTree>
  </p:cSl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Resource Extraction and Hardware: Rare Earth Metals and E-Waste</a:t>
            </a:r>
          </a:p>
        </p:txBody>
      </p:sp>
      <p:sp>
        <p:nvSpPr>
          <p:cNvPr id="3" name="Content Placeholder 2"/>
          <p:cNvSpPr>
            <a:spLocks noGrp="1"/>
          </p:cNvSpPr>
          <p:nvPr>
            <p:ph idx="1"/>
          </p:nvPr>
        </p:nvSpPr>
        <p:spPr/>
        <p:txBody>
          <a:bodyPr/>
          <a:lstStyle/>
          <a:p>
            <a:pPr lvl="0" indent="0" marL="0">
              <a:buNone/>
            </a:pPr>
            <a:r>
              <a:rPr/>
              <a:t>AI hardware relies on semiconductors containing rare earth elements such as neodymium, dysprosium, and tantalum. Mining these materials involves habitat disruption, water contamination, and high energy inputs. Server lifespans in AI data centers have shortened due to high utilization and rapid performance demands. Discarded hardware contributes to global e-waste streams. Improper disposal releases heavy metals and persistent organic pollutants into soil and water.</a:t>
            </a:r>
          </a:p>
          <a:p>
            <a:pPr lvl="0" indent="0" marL="0">
              <a:spcBef>
                <a:spcPts val="3000"/>
              </a:spcBef>
              <a:buNone/>
            </a:pPr>
            <a:r>
              <a:rPr b="1"/>
              <a:t>Reliance on Rare Earth Elements in AI Hardware</a:t>
            </a:r>
          </a:p>
          <a:p>
            <a:pPr lvl="0" indent="0" marL="0">
              <a:buNone/>
            </a:pPr>
            <a:r>
              <a:rPr/>
              <a:t>Rare earth elements appear in permanent magnets for cooling fans, hard disk drives, and other components within servers and GPUs. Neodymium and dysprosium enhance magnetic strength and temperature resistance in these systems.</a:t>
            </a:r>
          </a:p>
          <a:p>
            <a:pPr lvl="0" indent="0" marL="1270000">
              <a:buNone/>
            </a:pPr>
            <a:r>
              <a:rPr sz="2000" b="1"/>
              <a:t>Example</a:t>
            </a:r>
          </a:p>
          <a:p>
            <a:pPr lvl="0" indent="0" marL="1270000">
              <a:buNone/>
            </a:pPr>
            <a:r>
              <a:rPr sz="2000"/>
              <a:t>Neodymium constitutes approximately 30 percent of NdFeB permanent magnets by weight. Typical permanent magnet systems in server cooling fans contain 50-150 grams of NdFeB material per unit, creating substantial aggregate demand across hyperscale facilities, as detailed in an analysis of rare earth supply chain risks in AI infrastructure.</a:t>
            </a:r>
          </a:p>
          <a:p>
            <a:pPr lvl="0" indent="0" marL="0">
              <a:spcBef>
                <a:spcPts val="3000"/>
              </a:spcBef>
              <a:buNone/>
            </a:pPr>
            <a:r>
              <a:rPr b="1"/>
              <a:t>Environmental Impacts of Rare Earth Mining</a:t>
            </a:r>
          </a:p>
          <a:p>
            <a:pPr lvl="0" indent="0" marL="0">
              <a:buNone/>
            </a:pPr>
            <a:r>
              <a:rPr/>
              <a:t>Extraction and processing of rare earth elements require large volumes of water and chemicals. Operations generate toxic waste, including radioactive tailings, that can contaminate surrounding soil and groundwater.</a:t>
            </a:r>
          </a:p>
          <a:p>
            <a:pPr lvl="0" indent="0" marL="1270000">
              <a:buNone/>
            </a:pPr>
            <a:r>
              <a:rPr sz="2000" b="1"/>
              <a:t>Example</a:t>
            </a:r>
          </a:p>
          <a:p>
            <a:pPr lvl="0" indent="0" marL="1270000">
              <a:buNone/>
            </a:pPr>
            <a:r>
              <a:rPr sz="2000"/>
              <a:t>Every tonne of rare earth mined generates up to 2000 tonnes of toxic waste, including radioactive materials. Processing in regions such as Ganzhou, China, has caused severe soil acidification and water contamination through discharge of chemically laden waste into tailings reservoirs, as reported in </a:t>
            </a:r>
            <a:r>
              <a:rPr sz="2000">
                <a:hlinkClick r:id="rId2"/>
              </a:rPr>
              <a:t>The rare earths race risks environmental disaster</a:t>
            </a:r>
            <a:r>
              <a:rPr sz="2000"/>
              <a:t>.</a:t>
            </a:r>
          </a:p>
          <a:p>
            <a:pPr lvl="0" indent="0" marL="0">
              <a:spcBef>
                <a:spcPts val="3000"/>
              </a:spcBef>
              <a:buNone/>
            </a:pPr>
            <a:r>
              <a:rPr b="1"/>
              <a:t>Shortened Hardware Lifespans in AI Data Centers</a:t>
            </a:r>
          </a:p>
          <a:p>
            <a:pPr lvl="0" indent="0" marL="0">
              <a:buNone/>
            </a:pPr>
            <a:r>
              <a:rPr/>
              <a:t>High utilization rates in AI workloads accelerate thermal and electrical stress on GPUs and servers. This leads to faster degradation and more frequent replacement cycles than in traditional data center operations.</a:t>
            </a:r>
          </a:p>
          <a:p>
            <a:pPr lvl="0" indent="0" marL="1270000">
              <a:buNone/>
            </a:pPr>
            <a:r>
              <a:rPr sz="2000" b="1"/>
              <a:t>Example</a:t>
            </a:r>
          </a:p>
          <a:p>
            <a:pPr lvl="0" indent="0" marL="1270000">
              <a:buNone/>
            </a:pPr>
            <a:r>
              <a:rPr sz="2000"/>
              <a:t>GPUs running at 60-70 percent utilization under AI workloads typically survive one to two years, with a maximum of three years, according to statements from a principal generative AI architect at Alphabet cited in </a:t>
            </a:r>
            <a:r>
              <a:rPr sz="2000">
                <a:hlinkClick r:id="rId3"/>
              </a:rPr>
              <a:t>Datacenter GPU service life can be surprisingly short</a:t>
            </a:r>
            <a:r>
              <a:rPr sz="2000"/>
              <a:t>.</a:t>
            </a:r>
          </a:p>
          <a:p>
            <a:pPr lvl="0" indent="0" marL="0">
              <a:spcBef>
                <a:spcPts val="3000"/>
              </a:spcBef>
              <a:buNone/>
            </a:pPr>
            <a:r>
              <a:rPr b="1"/>
              <a:t>Contribution to Global E-Waste Streams and Disposal Risks</a:t>
            </a:r>
          </a:p>
          <a:p>
            <a:pPr lvl="0" indent="0" marL="0">
              <a:buNone/>
            </a:pPr>
            <a:r>
              <a:rPr/>
              <a:t>Rapid hardware turnover in AI infrastructure adds to the volume of discarded electronics. Only a fraction of global e-waste undergoes formal collection and environmentally sound recycling.</a:t>
            </a:r>
          </a:p>
          <a:p>
            <a:pPr lvl="0" indent="0" marL="1270000">
              <a:buNone/>
            </a:pPr>
            <a:r>
              <a:rPr sz="2000" b="1"/>
              <a:t>Example</a:t>
            </a:r>
          </a:p>
          <a:p>
            <a:pPr lvl="0" indent="0" marL="1270000">
              <a:buNone/>
            </a:pPr>
            <a:r>
              <a:rPr sz="2000"/>
              <a:t>In 2022 the world generated a record 62 million tonnes of e-waste, with only 22.3 percent documented as formally collected and recycled. AI-driven data center upgrades are projected to increase this stream further, with improper disposal leading to release of heavy metals such as lead, mercury, and cadmium into soil and water, according to the </a:t>
            </a:r>
            <a:r>
              <a:rPr sz="2000">
                <a:hlinkClick r:id="rId4"/>
              </a:rPr>
              <a:t>Global E-waste Monitor 2024</a:t>
            </a:r>
            <a:r>
              <a:rPr sz="2000"/>
              <a:t>.</a:t>
            </a:r>
          </a:p>
        </p:txBody>
      </p:sp>
    </p:spTree>
  </p:cSl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Sustainable AI Development</a:t>
            </a:r>
          </a:p>
        </p:txBody>
      </p:sp>
      <p:sp>
        <p:nvSpPr>
          <p:cNvPr id="3" name="Content Placeholder 2"/>
          <p:cNvSpPr>
            <a:spLocks noGrp="1"/>
          </p:cNvSpPr>
          <p:nvPr>
            <p:ph idx="1"/>
          </p:nvPr>
        </p:nvSpPr>
        <p:spPr/>
        <p:txBody>
          <a:bodyPr/>
          <a:lstStyle/>
          <a:p>
            <a:pPr lvl="0" indent="0" marL="0">
              <a:buNone/>
            </a:pPr>
            <a:r>
              <a:rPr/>
              <a:t>Sustainable AI encompasses three dimensions: environmental, social, and economic. Environmental sustainability focuses on minimizing energy, carbon, and material footprints through targeted technical approaches. Techniques include model compression methods such as pruning, quantization, and knowledge distillation, as well as efficient architectures including sparse attention and mixture-of-experts. Carbon-aware scheduling routes training jobs to regions or times with higher renewable availability. Software tools track emissions during development. Hardware efficiency improvements, including specialized accelerators like TPUs and neuromorphic chips, further reduce per-operation energy costs.</a:t>
            </a:r>
          </a:p>
          <a:p>
            <a:pPr lvl="0" indent="0" marL="0">
              <a:spcBef>
                <a:spcPts val="3000"/>
              </a:spcBef>
              <a:buNone/>
            </a:pPr>
            <a:r>
              <a:rPr b="1"/>
              <a:t>Model Compression Techniques</a:t>
            </a:r>
          </a:p>
          <a:p>
            <a:pPr lvl="0" indent="0" marL="0">
              <a:buNone/>
            </a:pPr>
            <a:r>
              <a:rPr/>
              <a:t>Model compression reduces the size and computational requirements of AI models while preserving performance. Common methods are pruning, which removes redundant weights or connections, quantization, which lowers numerical precision, and knowledge distillation, which transfers knowledge from a large model to a smaller one.</a:t>
            </a:r>
          </a:p>
          <a:p>
            <a:pPr lvl="0" indent="0" marL="1270000">
              <a:buNone/>
            </a:pPr>
            <a:r>
              <a:rPr sz="2000" b="1"/>
              <a:t>Example</a:t>
            </a:r>
          </a:p>
          <a:p>
            <a:pPr lvl="0" indent="0" marL="1270000">
              <a:buNone/>
            </a:pPr>
            <a:r>
              <a:rPr sz="2000"/>
              <a:t>Applying pruning combined with knowledge distillation to the BERT model resulted in a 32.097 percent reduction in energy consumption while maintaining accuracy, precision, recall, and F1-score above 95.9 percent on a sentiment analysis task, as reported in a </a:t>
            </a:r>
            <a:r>
              <a:rPr sz="2000">
                <a:hlinkClick r:id="rId2"/>
              </a:rPr>
              <a:t>comparative analysis of model compression techniques for achieving carbon-efficient AI</a:t>
            </a:r>
            <a:r>
              <a:rPr sz="2000"/>
              <a:t>.</a:t>
            </a:r>
          </a:p>
          <a:p>
            <a:pPr lvl="0" indent="0" marL="0">
              <a:spcBef>
                <a:spcPts val="3000"/>
              </a:spcBef>
              <a:buNone/>
            </a:pPr>
            <a:r>
              <a:rPr b="1"/>
              <a:t>Efficient Architectures</a:t>
            </a:r>
          </a:p>
          <a:p>
            <a:pPr lvl="0" indent="0" marL="0">
              <a:buNone/>
            </a:pPr>
            <a:r>
              <a:rPr/>
              <a:t>Efficient architectures lower compute demands through structural innovations. Sparse attention mechanisms skip unnecessary token interactions, while mixture-of-experts layers activate only a subset of specialized sub-networks for each input.</a:t>
            </a:r>
          </a:p>
          <a:p>
            <a:pPr lvl="0" indent="0" marL="1270000">
              <a:buNone/>
            </a:pPr>
            <a:r>
              <a:rPr sz="2000" b="1"/>
              <a:t>Example</a:t>
            </a:r>
          </a:p>
          <a:p>
            <a:pPr lvl="0" indent="0" marL="1270000">
              <a:buNone/>
            </a:pPr>
            <a:r>
              <a:rPr sz="2000"/>
              <a:t>Mixture-of-experts architectures enable models to scale to trillions of parameters while activating only a small fraction during inference. This approach achieves comparable quality to dense models with substantially lower training and inference costs, with the Switch Transformer demonstrating up to 7 times faster pretraining for equivalent quality, as detailed in </a:t>
            </a:r>
            <a:r>
              <a:rPr sz="2000">
                <a:hlinkClick r:id="rId3"/>
              </a:rPr>
              <a:t>a comprehensive survey of mixture-of-experts algorithms</a:t>
            </a:r>
            <a:r>
              <a:rPr sz="2000"/>
              <a:t>.</a:t>
            </a:r>
          </a:p>
          <a:p>
            <a:pPr lvl="0" indent="0" marL="0">
              <a:spcBef>
                <a:spcPts val="3000"/>
              </a:spcBef>
              <a:buNone/>
            </a:pPr>
            <a:r>
              <a:rPr b="1"/>
              <a:t>Carbon-Aware Scheduling</a:t>
            </a:r>
          </a:p>
          <a:p>
            <a:pPr lvl="0" indent="0" marL="0">
              <a:buNone/>
            </a:pPr>
            <a:r>
              <a:rPr/>
              <a:t>Carbon-aware scheduling dynamically shifts flexible AI workloads to times or locations where electricity has lower carbon intensity, often aligned with peaks in renewable generation.</a:t>
            </a:r>
          </a:p>
          <a:p>
            <a:pPr lvl="0" indent="0" marL="1270000">
              <a:buNone/>
            </a:pPr>
            <a:r>
              <a:rPr sz="2000" b="1"/>
              <a:t>Example</a:t>
            </a:r>
          </a:p>
          <a:p>
            <a:pPr lvl="0" indent="0" marL="1270000">
              <a:buNone/>
            </a:pPr>
            <a:r>
              <a:rPr sz="2000"/>
              <a:t>Carbon-aware scheduling algorithms that use grid forecasts and renewable availability can reduce carbon emissions and energy costs by 5-10 percent for flexible AI workloads, with greater gains during periods of high renewable output, according to </a:t>
            </a:r>
            <a:r>
              <a:rPr sz="2000">
                <a:hlinkClick r:id="rId4"/>
              </a:rPr>
              <a:t>simulations of carbon-aware scheduling for AI data center workloads</a:t>
            </a:r>
            <a:r>
              <a:rPr sz="2000"/>
              <a:t>.</a:t>
            </a:r>
          </a:p>
          <a:p>
            <a:pPr lvl="0" indent="0" marL="0">
              <a:spcBef>
                <a:spcPts val="3000"/>
              </a:spcBef>
              <a:buNone/>
            </a:pPr>
            <a:r>
              <a:rPr b="1"/>
              <a:t>Emission Tracking Tools</a:t>
            </a:r>
          </a:p>
          <a:p>
            <a:pPr lvl="0" indent="0" marL="0">
              <a:buNone/>
            </a:pPr>
            <a:r>
              <a:rPr/>
              <a:t>Emission tracking tools integrate directly into development workflows to measure and report the carbon footprint of code execution in real time.</a:t>
            </a:r>
          </a:p>
          <a:p>
            <a:pPr lvl="0" indent="0" marL="1270000">
              <a:buNone/>
            </a:pPr>
            <a:r>
              <a:rPr sz="2000" b="1"/>
              <a:t>Example</a:t>
            </a:r>
          </a:p>
          <a:p>
            <a:pPr lvl="0" indent="0" marL="1270000">
              <a:buNone/>
            </a:pPr>
            <a:r>
              <a:rPr sz="2000"/>
              <a:t>CodeCarbon is an open-source Python library that tracks energy consumption of CPU, GPU, and RAM during model training or inference and converts these measurements into estimated CO2 emissions based on the local electricity grid intensity, as described on the </a:t>
            </a:r>
            <a:r>
              <a:rPr sz="2000">
                <a:hlinkClick r:id="rId5"/>
              </a:rPr>
              <a:t>official CodeCarbon project site</a:t>
            </a:r>
            <a:r>
              <a:rPr sz="2000"/>
              <a:t>.</a:t>
            </a:r>
          </a:p>
          <a:p>
            <a:pPr lvl="0" indent="0" marL="0">
              <a:spcBef>
                <a:spcPts val="3000"/>
              </a:spcBef>
              <a:buNone/>
            </a:pPr>
            <a:r>
              <a:rPr b="1"/>
              <a:t>Hardware Efficiency Improvements</a:t>
            </a:r>
          </a:p>
          <a:p>
            <a:pPr lvl="0" indent="0" marL="0">
              <a:buNone/>
            </a:pPr>
            <a:r>
              <a:rPr/>
              <a:t>Specialized hardware accelerators optimize energy use for AI workloads. Tensor Processing Units (TPUs) and neuromorphic chips provide higher performance per watt compared with general-purpose GPUs for targeted tasks.</a:t>
            </a:r>
          </a:p>
          <a:p>
            <a:pPr lvl="0" indent="0" marL="1270000">
              <a:buNone/>
            </a:pPr>
            <a:r>
              <a:rPr sz="2000" b="1"/>
              <a:t>Example</a:t>
            </a:r>
          </a:p>
          <a:p>
            <a:pPr lvl="0" indent="0" marL="1270000">
              <a:buNone/>
            </a:pPr>
            <a:r>
              <a:rPr sz="2000"/>
              <a:t>Google TPUs achieved a 3x improvement in carbon-efficiency of AI workloads from the TPU v4 generation to Trillium through hardware design advances, with operational electricity emissions forming the majority of lifecycle impact, according to </a:t>
            </a:r>
            <a:r>
              <a:rPr sz="2000">
                <a:hlinkClick r:id="rId6"/>
              </a:rPr>
              <a:t>Google’s sustainability study on TPU hardware</a:t>
            </a:r>
            <a:r>
              <a:rPr sz="2000"/>
              <a:t>.</a:t>
            </a: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49</Words>
  <Application>Microsoft Macintosh PowerPoint</Application>
  <PresentationFormat>On-screen Show (16:9)</PresentationFormat>
  <Paragraphs>15</Paragraphs>
  <Slides>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Presentation Title</vt:lpstr>
      <vt:lpstr>Slide Title</vt:lpstr>
      <vt:lpstr>Section header</vt:lpstr>
      <vt:lpstr>Slide Title for Two-Content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 and Sustainability</dc:title>
  <dc:creator/>
  <cp:keywords/>
  <dc:description>This lesson examines the dual relationship between artificial intelligence and sustainability. It covers the environmental costs of developing and deploying AI systems, strategies for sustainable AI development, ethical dimensions, and applications of AI in advancing climate action. Specific topics include energy consumption of models and data centers, hardware-related resource demands and e-waste, concrete use cases in energy optimization, agriculture, and climate modeling, as well as issues of climate justice and global inequalities.</dc:description>
  <dcterms:created xsi:type="dcterms:W3CDTF">2026-04-06T14:27:48Z</dcterms:created>
  <dcterms:modified xsi:type="dcterms:W3CDTF">2026-04-06T14:27:48Z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quarto-vars">
    <vt:lpwstr/>
  </property>
  <property fmtid="{D5CDD505-2E9C-101B-9397-08002B2CF9AE}" pid="3" name="biblio-config">
    <vt:lpwstr>True</vt:lpwstr>
  </property>
  <property fmtid="{D5CDD505-2E9C-101B-9397-08002B2CF9AE}" pid="4" name="bibliography">
    <vt:lpwstr/>
  </property>
  <property fmtid="{D5CDD505-2E9C-101B-9397-08002B2CF9AE}" pid="5" name="editor">
    <vt:lpwstr>visual</vt:lpwstr>
  </property>
  <property fmtid="{D5CDD505-2E9C-101B-9397-08002B2CF9AE}" pid="6" name="engines">
    <vt:lpwstr/>
  </property>
  <property fmtid="{D5CDD505-2E9C-101B-9397-08002B2CF9AE}" pid="7" name="header-includes">
    <vt:lpwstr/>
  </property>
  <property fmtid="{D5CDD505-2E9C-101B-9397-08002B2CF9AE}" pid="8" name="include-after">
    <vt:lpwstr/>
  </property>
  <property fmtid="{D5CDD505-2E9C-101B-9397-08002B2CF9AE}" pid="9" name="include-before">
    <vt:lpwstr/>
  </property>
  <property fmtid="{D5CDD505-2E9C-101B-9397-08002B2CF9AE}" pid="10" name="labels">
    <vt:lpwstr/>
  </property>
  <property fmtid="{D5CDD505-2E9C-101B-9397-08002B2CF9AE}" pid="11" name="prerelease-lower">
    <vt:lpwstr>pre-release</vt:lpwstr>
  </property>
  <property fmtid="{D5CDD505-2E9C-101B-9397-08002B2CF9AE}" pid="12" name="prerelease-mode">
    <vt:lpwstr/>
  </property>
  <property fmtid="{D5CDD505-2E9C-101B-9397-08002B2CF9AE}" pid="13" name="prerelease-title">
    <vt:lpwstr>Pre-release</vt:lpwstr>
  </property>
  <property fmtid="{D5CDD505-2E9C-101B-9397-08002B2CF9AE}" pid="14" name="revealjs-plugins">
    <vt:lpwstr/>
  </property>
  <property fmtid="{D5CDD505-2E9C-101B-9397-08002B2CF9AE}" pid="15" name="suppress-bibliography">
    <vt:lpwstr>True</vt:lpwstr>
  </property>
  <property fmtid="{D5CDD505-2E9C-101B-9397-08002B2CF9AE}" pid="16" name="toc-title">
    <vt:lpwstr>Table of contents</vt:lpwstr>
  </property>
</Properties>
</file>