
<file path=[Content_Types].xml><?xml version="1.0" encoding="utf-8"?>
<Types xmlns="http://schemas.openxmlformats.org/package/2006/content-types">
  <Default Extension="xml" ContentType="application/xml"/>
  <Default Extension="rels" ContentType="application/vnd.openxmlformats-package.relationships+xml"/>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viewProps.xml" ContentType="application/vnd.openxmlformats-officedocument.presentationml.view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Types>
</file>

<file path=_rels/.rels><?xml version="1.0" encoding="UTF-8"?><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package/2006/relationships/metadata/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p="http://schemas.openxmlformats.org/presentationml/2006/main" xmlns:r="http://schemas.openxmlformats.org/officeDocument/2006/relationships" autoCompressPictures="0"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p="http://schemas.openxmlformats.org/presentationml/2006/main" xmlns:r="http://schemas.openxmlformats.org/officeDocument/2006/relationships">
  <p:normalViewPr>
    <p:restoredLeft autoAdjust="0" sz="15643"/>
    <p:restoredTop autoAdjust="0" sz="94694"/>
  </p:normalViewPr>
  <p:slideViewPr>
    <p:cSldViewPr snapToGrid="0" snapToObjects="1">
      <p:cViewPr varScale="1">
        <p:scale>
          <a:sx d="100" n="161"/>
          <a:sy d="100" n="161"/>
        </p:scale>
        <p:origin x="560" y="200"/>
      </p:cViewPr>
      <p:guideLst>
        <p:guide orient="horz" pos="1620"/>
        <p:guide pos="2880"/>
      </p:guideLst>
    </p:cSldViewPr>
  </p:slideViewPr>
  <p:outlineViewPr>
    <p:cViewPr>
      <p:scale>
        <a:sx d="100" n="33"/>
        <a:sy d="100" n="33"/>
      </p:scale>
      <p:origin x="0" y="0"/>
    </p:cViewPr>
  </p:outlineViewPr>
  <p:notesTextViewPr>
    <p:cViewPr>
      <p:scale>
        <a:sx d="100" n="100"/>
        <a:sy d="100" n="100"/>
      </p:scale>
      <p:origin x="0" y="0"/>
    </p:cViewPr>
  </p:notesTextViewPr>
  <p:gridSpacing cx="76200" cy="76200"/>
</p:viewPr>
</file>

<file path=ppt/_rels/presentation.xml.rels><?xml version="1.0" encoding="UTF-8"?><Relationships xmlns="http://schemas.openxmlformats.org/package/2006/relationships"><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7" Type="http://schemas.openxmlformats.org/officeDocument/2006/relationships/viewProps" Target="viewProps.xml" /><Relationship Id="rId16" Type="http://schemas.openxmlformats.org/officeDocument/2006/relationships/presProps" Target="presProps.xml" /><Relationship Id="rId1" Type="http://schemas.openxmlformats.org/officeDocument/2006/relationships/slideMaster" Target="slideMasters/slideMaster1.xml" /><Relationship Id="rId19" Type="http://schemas.openxmlformats.org/officeDocument/2006/relationships/tableStyles" Target="tableStyles.xml" /><Relationship Id="rId18"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1/2/22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1/2/22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1/2/22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Relationships xmlns="http://schemas.openxmlformats.org/package/2006/relationships"><Relationship Id="rId8" Target="../slideLayouts/slideLayout8.xml" Type="http://schemas.openxmlformats.org/officeDocument/2006/relationships/slideLayout" /><Relationship Id="rId3" Target="../slideLayouts/slideLayout3.xml" Type="http://schemas.openxmlformats.org/officeDocument/2006/relationships/slideLayout" /><Relationship Id="rId7" Target="../slideLayouts/slideLayout7.xml" Type="http://schemas.openxmlformats.org/officeDocument/2006/relationships/slideLayout" /><Relationship Id="rId12" Target="../theme/theme1.xml" Type="http://schemas.openxmlformats.org/officeDocument/2006/relationships/theme" /><Relationship Id="rId2" Target="../slideLayouts/slideLayout2.xml" Type="http://schemas.openxmlformats.org/officeDocument/2006/relationships/slideLayout" /><Relationship Id="rId1" Target="../slideLayouts/slideLayout1.xml" Type="http://schemas.openxmlformats.org/officeDocument/2006/relationships/slideLayout" /><Relationship Id="rId6" Target="../slideLayouts/slideLayout6.xml" Type="http://schemas.openxmlformats.org/officeDocument/2006/relationships/slideLayout" /><Relationship Id="rId11" Target="../slideLayouts/slideLayout11.xml" Type="http://schemas.openxmlformats.org/officeDocument/2006/relationships/slideLayout" /><Relationship Id="rId5" Target="../slideLayouts/slideLayout5.xml" Type="http://schemas.openxmlformats.org/officeDocument/2006/relationships/slideLayout" /><Relationship Id="rId10" Target="../slideLayouts/slideLayout10.xml" Type="http://schemas.openxmlformats.org/officeDocument/2006/relationships/slideLayout" /><Relationship Id="rId4" Target="../slideLayouts/slideLayout4.xml" Type="http://schemas.openxmlformats.org/officeDocument/2006/relationships/slideLayout" /><Relationship Id="rId9" Target="../slideLayouts/slideLayout9.xml" Type="http://schemas.openxmlformats.org/officeDocument/2006/relationships/slideLayout"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anchor="ctr" bIns="45720" lIns="91440" rIns="91440" rtlCol="0" tIns="45720" vert="horz">
            <a:normAutofit/>
          </a:bodyPr>
          <a:lstStyle/>
          <a:p>
            <a:r>
              <a:rPr lang="en-US"/>
              <a:t>Click to edit Master title style</a:t>
            </a:r>
          </a:p>
        </p:txBody>
      </p:sp>
      <p:sp>
        <p:nvSpPr>
          <p:cNvPr id="3" name="Text Placeholder 2"/>
          <p:cNvSpPr>
            <a:spLocks noGrp="1"/>
          </p:cNvSpPr>
          <p:nvPr>
            <p:ph idx="1" type="body"/>
          </p:nvPr>
        </p:nvSpPr>
        <p:spPr>
          <a:xfrm>
            <a:off x="457200" y="1200151"/>
            <a:ext cx="8229600" cy="3394472"/>
          </a:xfrm>
          <a:prstGeom prst="rect">
            <a:avLst/>
          </a:prstGeom>
        </p:spPr>
        <p:txBody>
          <a:bodyPr bIns="45720" lIns="91440" rIns="91440" rtlCol="0" tIns="45720"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idx="2" sz="half" type="dt"/>
          </p:nvPr>
        </p:nvSpPr>
        <p:spPr>
          <a:xfrm>
            <a:off x="457200" y="4767263"/>
            <a:ext cx="2133600" cy="273844"/>
          </a:xfrm>
          <a:prstGeom prst="rect">
            <a:avLst/>
          </a:prstGeom>
        </p:spPr>
        <p:txBody>
          <a:bodyPr anchor="ctr" bIns="45720" lIns="91440" rIns="91440" rtlCol="0" tIns="45720" vert="horz"/>
          <a:lstStyle>
            <a:lvl1pPr algn="l">
              <a:defRPr sz="900">
                <a:solidFill>
                  <a:schemeClr val="tx1">
                    <a:tint val="75000"/>
                  </a:schemeClr>
                </a:solidFill>
              </a:defRPr>
            </a:lvl1pPr>
          </a:lstStyle>
          <a:p>
            <a:fld id="{241EB5C9-1307-BA42-ABA2-0BC069CD8E7F}" type="datetimeFigureOut">
              <a:rPr lang="en-US" smtClean="0"/>
              <a:t>1/2/22</a:t>
            </a:fld>
            <a:endParaRPr lang="en-US"/>
          </a:p>
        </p:txBody>
      </p:sp>
      <p:sp>
        <p:nvSpPr>
          <p:cNvPr id="5" name="Footer Placeholder 4"/>
          <p:cNvSpPr>
            <a:spLocks noGrp="1"/>
          </p:cNvSpPr>
          <p:nvPr>
            <p:ph idx="3" sz="quarter" type="ftr"/>
          </p:nvPr>
        </p:nvSpPr>
        <p:spPr>
          <a:xfrm>
            <a:off x="3124200" y="4767263"/>
            <a:ext cx="2895600" cy="273844"/>
          </a:xfrm>
          <a:prstGeom prst="rect">
            <a:avLst/>
          </a:prstGeom>
        </p:spPr>
        <p:txBody>
          <a:bodyPr anchor="ctr" bIns="45720" lIns="91440" rIns="91440" rtlCol="0" tIns="45720" vert="horz"/>
          <a:lstStyle>
            <a:lvl1pPr algn="ctr">
              <a:defRPr sz="900">
                <a:solidFill>
                  <a:schemeClr val="tx1">
                    <a:tint val="75000"/>
                  </a:schemeClr>
                </a:solidFill>
              </a:defRPr>
            </a:lvl1pPr>
          </a:lstStyle>
          <a:p>
            <a:endParaRPr lang="en-US"/>
          </a:p>
        </p:txBody>
      </p:sp>
      <p:sp>
        <p:nvSpPr>
          <p:cNvPr id="6" name="Slide Number Placeholder 5"/>
          <p:cNvSpPr>
            <a:spLocks noGrp="1"/>
          </p:cNvSpPr>
          <p:nvPr>
            <p:ph idx="4" sz="quarter" type="sldNum"/>
          </p:nvPr>
        </p:nvSpPr>
        <p:spPr>
          <a:xfrm>
            <a:off x="6553200" y="4767263"/>
            <a:ext cx="2133600" cy="273844"/>
          </a:xfrm>
          <a:prstGeom prst="rect">
            <a:avLst/>
          </a:prstGeom>
        </p:spPr>
        <p:txBody>
          <a:bodyPr anchor="ctr" bIns="45720" lIns="91440" rIns="91440" rtlCol="0" tIns="45720" vert="horz"/>
          <a:lstStyle>
            <a:lvl1pPr algn="r">
              <a:defRPr sz="9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eaLnBrk="1" hangingPunct="1" latinLnBrk="0" rtl="0">
        <a:spcBef>
          <a:spcPct val="0"/>
        </a:spcBef>
        <a:buNone/>
        <a:defRPr kern="1200" sz="3300">
          <a:solidFill>
            <a:schemeClr val="tx1"/>
          </a:solidFill>
          <a:latin typeface="+mj-lt"/>
          <a:ea typeface="+mj-ea"/>
          <a:cs typeface="+mj-cs"/>
        </a:defRPr>
      </a:lvl1pPr>
    </p:titleStyle>
    <p:bodyStyle>
      <a:lvl1pPr algn="l" defTabSz="342900" eaLnBrk="1" hangingPunct="1" indent="-342900" latinLnBrk="0" marL="342900" rtl="0">
        <a:spcBef>
          <a:spcPct val="20000"/>
        </a:spcBef>
        <a:buFont typeface="Arial"/>
        <a:buChar char="•"/>
        <a:defRPr kern="1200" sz="2400">
          <a:solidFill>
            <a:schemeClr val="tx1"/>
          </a:solidFill>
          <a:latin typeface="+mn-lt"/>
          <a:ea typeface="+mn-ea"/>
          <a:cs typeface="+mn-cs"/>
        </a:defRPr>
      </a:lvl1pPr>
      <a:lvl2pPr algn="l" defTabSz="342900" eaLnBrk="1" hangingPunct="1" indent="-342900" latinLnBrk="0" marL="685800" rtl="0">
        <a:spcBef>
          <a:spcPct val="20000"/>
        </a:spcBef>
        <a:buFont typeface="Arial"/>
        <a:buChar char="–"/>
        <a:defRPr kern="1200" sz="2100">
          <a:solidFill>
            <a:schemeClr val="tx1"/>
          </a:solidFill>
          <a:latin typeface="+mn-lt"/>
          <a:ea typeface="+mn-ea"/>
          <a:cs typeface="+mn-cs"/>
        </a:defRPr>
      </a:lvl2pPr>
      <a:lvl3pPr algn="l" defTabSz="342900" eaLnBrk="1" hangingPunct="1" indent="-342900" latinLnBrk="0" marL="1028700" rtl="0">
        <a:spcBef>
          <a:spcPct val="20000"/>
        </a:spcBef>
        <a:buFont typeface="Arial"/>
        <a:buChar char="•"/>
        <a:defRPr kern="1200" sz="1800">
          <a:solidFill>
            <a:schemeClr val="tx1"/>
          </a:solidFill>
          <a:latin typeface="+mn-lt"/>
          <a:ea typeface="+mn-ea"/>
          <a:cs typeface="+mn-cs"/>
        </a:defRPr>
      </a:lvl3pPr>
      <a:lvl4pPr algn="l" defTabSz="342900" eaLnBrk="1" hangingPunct="1" indent="-342900" latinLnBrk="0" marL="1371600" rtl="0">
        <a:spcBef>
          <a:spcPct val="20000"/>
        </a:spcBef>
        <a:buFont typeface="Arial"/>
        <a:buChar char="–"/>
        <a:defRPr kern="1200" sz="1500">
          <a:solidFill>
            <a:schemeClr val="tx1"/>
          </a:solidFill>
          <a:latin typeface="+mn-lt"/>
          <a:ea typeface="+mn-ea"/>
          <a:cs typeface="+mn-cs"/>
        </a:defRPr>
      </a:lvl4pPr>
      <a:lvl5pPr algn="l" defTabSz="342900" eaLnBrk="1" hangingPunct="1" indent="-342900" latinLnBrk="0" marL="1714500" rtl="0">
        <a:spcBef>
          <a:spcPct val="20000"/>
        </a:spcBef>
        <a:buFont typeface="Arial"/>
        <a:buChar char="»"/>
        <a:defRPr kern="1200" sz="1500">
          <a:solidFill>
            <a:schemeClr val="tx1"/>
          </a:solidFill>
          <a:latin typeface="+mn-lt"/>
          <a:ea typeface="+mn-ea"/>
          <a:cs typeface="+mn-cs"/>
        </a:defRPr>
      </a:lvl5pPr>
      <a:lvl6pPr algn="l" defTabSz="342900" eaLnBrk="1" hangingPunct="1" indent="-342900" latinLnBrk="0" marL="2057400" rtl="0">
        <a:spcBef>
          <a:spcPct val="20000"/>
        </a:spcBef>
        <a:buFont typeface="Arial"/>
        <a:buChar char="•"/>
        <a:defRPr kern="1200" sz="1500">
          <a:solidFill>
            <a:schemeClr val="tx1"/>
          </a:solidFill>
          <a:latin typeface="+mn-lt"/>
          <a:ea typeface="+mn-ea"/>
          <a:cs typeface="+mn-cs"/>
        </a:defRPr>
      </a:lvl6pPr>
      <a:lvl7pPr algn="l" defTabSz="342900" eaLnBrk="1" hangingPunct="1" indent="-342900" latinLnBrk="0" marL="2400300" rtl="0">
        <a:spcBef>
          <a:spcPct val="20000"/>
        </a:spcBef>
        <a:buFont typeface="Arial"/>
        <a:buChar char="•"/>
        <a:defRPr kern="1200" sz="1500">
          <a:solidFill>
            <a:schemeClr val="tx1"/>
          </a:solidFill>
          <a:latin typeface="+mn-lt"/>
          <a:ea typeface="+mn-ea"/>
          <a:cs typeface="+mn-cs"/>
        </a:defRPr>
      </a:lvl7pPr>
      <a:lvl8pPr algn="l" defTabSz="342900" eaLnBrk="1" hangingPunct="1" indent="-342900" latinLnBrk="0" marL="2743200" rtl="0">
        <a:spcBef>
          <a:spcPct val="20000"/>
        </a:spcBef>
        <a:buFont typeface="Arial"/>
        <a:buChar char="•"/>
        <a:defRPr kern="1200" sz="1500">
          <a:solidFill>
            <a:schemeClr val="tx1"/>
          </a:solidFill>
          <a:latin typeface="+mn-lt"/>
          <a:ea typeface="+mn-ea"/>
          <a:cs typeface="+mn-cs"/>
        </a:defRPr>
      </a:lvl8pPr>
      <a:lvl9pPr algn="l" defTabSz="342900" eaLnBrk="1" hangingPunct="1" indent="-342900" latinLnBrk="0" marL="3086100" rtl="0">
        <a:spcBef>
          <a:spcPct val="20000"/>
        </a:spcBef>
        <a:buFont typeface="Arial"/>
        <a:buChar char="•"/>
        <a:defRPr kern="1200" sz="1500">
          <a:solidFill>
            <a:schemeClr val="tx1"/>
          </a:solidFill>
          <a:latin typeface="+mn-lt"/>
          <a:ea typeface="+mn-ea"/>
          <a:cs typeface="+mn-cs"/>
        </a:defRPr>
      </a:lvl9pPr>
    </p:bodyStyle>
    <p:otherStyle>
      <a:defPPr>
        <a:defRPr lang="en-US"/>
      </a:defPPr>
      <a:lvl1pPr algn="l" defTabSz="342900" eaLnBrk="1" hangingPunct="1" latinLnBrk="0" marL="0" rtl="0">
        <a:defRPr kern="1200" sz="1350">
          <a:solidFill>
            <a:schemeClr val="tx1"/>
          </a:solidFill>
          <a:latin typeface="+mn-lt"/>
          <a:ea typeface="+mn-ea"/>
          <a:cs typeface="+mn-cs"/>
        </a:defRPr>
      </a:lvl1pPr>
      <a:lvl2pPr algn="l" defTabSz="342900" eaLnBrk="1" hangingPunct="1" latinLnBrk="0" marL="342900" rtl="0">
        <a:defRPr kern="1200" sz="1350">
          <a:solidFill>
            <a:schemeClr val="tx1"/>
          </a:solidFill>
          <a:latin typeface="+mn-lt"/>
          <a:ea typeface="+mn-ea"/>
          <a:cs typeface="+mn-cs"/>
        </a:defRPr>
      </a:lvl2pPr>
      <a:lvl3pPr algn="l" defTabSz="342900" eaLnBrk="1" hangingPunct="1" latinLnBrk="0" marL="685800" rtl="0">
        <a:defRPr kern="1200" sz="1350">
          <a:solidFill>
            <a:schemeClr val="tx1"/>
          </a:solidFill>
          <a:latin typeface="+mn-lt"/>
          <a:ea typeface="+mn-ea"/>
          <a:cs typeface="+mn-cs"/>
        </a:defRPr>
      </a:lvl3pPr>
      <a:lvl4pPr algn="l" defTabSz="342900" eaLnBrk="1" hangingPunct="1" latinLnBrk="0" marL="1028700" rtl="0">
        <a:defRPr kern="1200" sz="1350">
          <a:solidFill>
            <a:schemeClr val="tx1"/>
          </a:solidFill>
          <a:latin typeface="+mn-lt"/>
          <a:ea typeface="+mn-ea"/>
          <a:cs typeface="+mn-cs"/>
        </a:defRPr>
      </a:lvl4pPr>
      <a:lvl5pPr algn="l" defTabSz="342900" eaLnBrk="1" hangingPunct="1" latinLnBrk="0" marL="1371600" rtl="0">
        <a:defRPr kern="1200" sz="1350">
          <a:solidFill>
            <a:schemeClr val="tx1"/>
          </a:solidFill>
          <a:latin typeface="+mn-lt"/>
          <a:ea typeface="+mn-ea"/>
          <a:cs typeface="+mn-cs"/>
        </a:defRPr>
      </a:lvl5pPr>
      <a:lvl6pPr algn="l" defTabSz="342900" eaLnBrk="1" hangingPunct="1" latinLnBrk="0" marL="1714500" rtl="0">
        <a:defRPr kern="1200" sz="1350">
          <a:solidFill>
            <a:schemeClr val="tx1"/>
          </a:solidFill>
          <a:latin typeface="+mn-lt"/>
          <a:ea typeface="+mn-ea"/>
          <a:cs typeface="+mn-cs"/>
        </a:defRPr>
      </a:lvl6pPr>
      <a:lvl7pPr algn="l" defTabSz="342900" eaLnBrk="1" hangingPunct="1" latinLnBrk="0" marL="2057400" rtl="0">
        <a:defRPr kern="1200" sz="1350">
          <a:solidFill>
            <a:schemeClr val="tx1"/>
          </a:solidFill>
          <a:latin typeface="+mn-lt"/>
          <a:ea typeface="+mn-ea"/>
          <a:cs typeface="+mn-cs"/>
        </a:defRPr>
      </a:lvl7pPr>
      <a:lvl8pPr algn="l" defTabSz="342900" eaLnBrk="1" hangingPunct="1" latinLnBrk="0" marL="2400300" rtl="0">
        <a:defRPr kern="1200" sz="1350">
          <a:solidFill>
            <a:schemeClr val="tx1"/>
          </a:solidFill>
          <a:latin typeface="+mn-lt"/>
          <a:ea typeface="+mn-ea"/>
          <a:cs typeface="+mn-cs"/>
        </a:defRPr>
      </a:lvl8pPr>
      <a:lvl9pPr algn="l" defTabSz="342900" eaLnBrk="1" hangingPunct="1" latinLnBrk="0" marL="2743200" rtl="0">
        <a:defRPr kern="1200" sz="135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www.nhtsa.gov/sites/nhtsa.dot.gov/files/documents/13069a-ads2.0_090617_v9a_tag.pdf" TargetMode="External" /><Relationship Id="rId3" Type="http://schemas.openxmlformats.org/officeDocument/2006/relationships/hyperlink" Target="https://www.dmv.ca.gov/portal/vehicle-industry-services/autonomous-vehicles/" TargetMode="External" /></Relationships>
</file>

<file path=ppt/slides/_rels/slide11.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waymo.com/waymo-accessibility-network/" TargetMode="External" /><Relationship Id="rId3" Type="http://schemas.openxmlformats.org/officeDocument/2006/relationships/hyperlink" Target="https://www.urban.org/research/publication/steering-autonomous-vehicles-toward-equity" TargetMode="External" /><Relationship Id="rId4" Type="http://schemas.openxmlformats.org/officeDocument/2006/relationships/hyperlink" Target="https://www.detroitpeoplesplatform.org/wp-content/uploads/2022/02/DPP-Report-Final-Digital-Low-Res.pdf" TargetMode="External" /><Relationship Id="rId5" Type="http://schemas.openxmlformats.org/officeDocument/2006/relationships/hyperlink" Target="https://ww2.arb.ca.gov/sustainable-community-based-transportation" TargetMode="External" /></Relationships>
</file>

<file path=ppt/slides/_rels/slide1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hyperlink" Target="https://www.sae.org/" TargetMode="External" /></Relationships>
</file>

<file path=ppt/slides/_rels/slide6.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www.iotforall.com/ai-iot-traffic-design" TargetMode="External" /><Relationship Id="rId3" Type="http://schemas.openxmlformats.org/officeDocument/2006/relationships/hyperlink" Target="https://reruption.com/en/knowledge/industry-cases/ups-orion-ai-routes-save-100m-miles-400m-yearly" TargetMode="External" /><Relationship Id="rId4" Type="http://schemas.openxmlformats.org/officeDocument/2006/relationships/hyperlink" Target="https://www.sciencedirect.com/science/article/pii/S2213624X23001773" TargetMode="External" /></Relationships>
</file>

<file path=ppt/slides/_rels/slide7.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www.lta.gov.sg/content/ltagov/en/getting_around/driving_in_singapore/intelligent_transport_systems.html" TargetMode="External" /><Relationship Id="rId3" Type="http://schemas.openxmlformats.org/officeDocument/2006/relationships/hyperlink" Target="https://urbansim.com/" TargetMode="External" /><Relationship Id="rId4" Type="http://schemas.openxmlformats.org/officeDocument/2006/relationships/hyperlink" Target="https://www.smartnation.gov.sg/" TargetMode="External" /></Relationships>
</file>

<file path=ppt/slides/_rels/slide8.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waymo.com/open/" TargetMode="External" /><Relationship Id="rId3" Type="http://schemas.openxmlformats.org/officeDocument/2006/relationships/hyperlink" Target="https://www.smartnation.gov.sg/" TargetMode="External" /><Relationship Id="rId4" Type="http://schemas.openxmlformats.org/officeDocument/2006/relationships/hyperlink" Target="https://datasmart.hks.harvard.edu/news/article/how-smart-city-barcelona-brought-the-internet-of-things-to-life-789" TargetMode="External" /><Relationship Id="rId5" Type="http://schemas.openxmlformats.org/officeDocument/2006/relationships/hyperlink" Target="https://www.hivemq.com/case-studies/bmw-mobility-services/" TargetMode="External" /><Relationship Id="rId6" Type="http://schemas.openxmlformats.org/officeDocument/2006/relationships/hyperlink" Target="https://developer.nvidia.com/flare" TargetMode="External" /><Relationship Id="rId7" Type="http://schemas.openxmlformats.org/officeDocument/2006/relationships/hyperlink" Target="https://www.cpuc.ca.gov/news-and-updates/all-news/cpuc-approves-permits-for-cruise-and-waymo-to-charge-fares-for-passenger-service-in-sf-2023" TargetMode="External" /></Relationships>
</file>

<file path=ppt/slides/_rels/slide9.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moralmachine.mit.edu/" TargetMode="External" /><Relationship Id="rId3" Type="http://schemas.openxmlformats.org/officeDocument/2006/relationships/hyperlink" Target="https://gendershades.org/" TargetMode="External" /><Relationship Id="rId4" Type="http://schemas.openxmlformats.org/officeDocument/2006/relationships/hyperlink" Target="https://www.globalpolicysolutions.org/" TargetMode="Externa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pPr lvl="0" indent="0" marL="0">
              <a:buNone/>
            </a:pPr>
            <a:r>
              <a:rPr/>
              <a:t>AI and Transportation</a:t>
            </a:r>
          </a:p>
        </p:txBody>
      </p:sp>
    </p:spTree>
  </p:cSl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Responsibility and Liability when Autonomous Systems Fail</a:t>
            </a:r>
          </a:p>
        </p:txBody>
      </p:sp>
      <p:sp>
        <p:nvSpPr>
          <p:cNvPr id="3" name="Content Placeholder 2"/>
          <p:cNvSpPr>
            <a:spLocks noGrp="1"/>
          </p:cNvSpPr>
          <p:nvPr>
            <p:ph idx="1"/>
          </p:nvPr>
        </p:nvSpPr>
        <p:spPr/>
        <p:txBody>
          <a:bodyPr/>
          <a:lstStyle/>
          <a:p>
            <a:pPr lvl="0" indent="0" marL="0">
              <a:buNone/>
            </a:pPr>
            <a:r>
              <a:rPr/>
              <a:t>Liability frameworks combine strict product liability with emerging negligence standards for software updates. Manufacturers retain primary responsibility for design defects. Operators bear duty for maintenance and domain compliance. Event data recorders capture pre-crash sensor states for forensic reconstruction. Insurance products shift to per-mile autonomous risk pricing.</a:t>
            </a:r>
          </a:p>
          <a:p>
            <a:pPr lvl="0" indent="0" marL="0">
              <a:spcBef>
                <a:spcPts val="3000"/>
              </a:spcBef>
              <a:buNone/>
            </a:pPr>
            <a:r>
              <a:rPr b="1"/>
              <a:t>Liability Allocation Frameworks</a:t>
            </a:r>
          </a:p>
          <a:p>
            <a:pPr lvl="0" indent="0" marL="0">
              <a:buNone/>
            </a:pPr>
            <a:r>
              <a:rPr/>
              <a:t>Liability frameworks combine strict product liability with emerging negligence standards for software updates. Manufacturers retain primary responsibility for design defects while operators bear duty for maintenance and adherence to approved operational design domains.</a:t>
            </a:r>
          </a:p>
          <a:p>
            <a:pPr lvl="0" indent="0" marL="1270000">
              <a:buNone/>
            </a:pPr>
            <a:r>
              <a:rPr sz="2000" b="1"/>
              <a:t>Example</a:t>
            </a:r>
          </a:p>
          <a:p>
            <a:pPr lvl="0" indent="0" marL="1270000">
              <a:buNone/>
            </a:pPr>
            <a:r>
              <a:rPr sz="2000"/>
              <a:t>The </a:t>
            </a:r>
            <a:r>
              <a:rPr sz="2000">
                <a:hlinkClick r:id="rId2"/>
              </a:rPr>
              <a:t>National Highway Traffic Safety Administration guidelines</a:t>
            </a:r>
            <a:r>
              <a:rPr sz="2000"/>
              <a:t> outline federal expectations for manufacturers regarding safety validation and post-deployment updates.</a:t>
            </a:r>
          </a:p>
          <a:p>
            <a:pPr lvl="0" indent="0" marL="0">
              <a:spcBef>
                <a:spcPts val="3000"/>
              </a:spcBef>
              <a:buNone/>
            </a:pPr>
            <a:r>
              <a:rPr b="1"/>
              <a:t>Event Data Recorders and Forensics</a:t>
            </a:r>
          </a:p>
          <a:p>
            <a:pPr lvl="0" indent="0" marL="0">
              <a:buNone/>
            </a:pPr>
            <a:r>
              <a:rPr/>
              <a:t>Event data recorders capture pre-crash sensor states for forensic reconstruction. These black-box systems record vehicle speed, steering input, sensor outputs, and system status in the seconds leading up to an incident.</a:t>
            </a:r>
          </a:p>
          <a:p>
            <a:pPr lvl="0" indent="0" marL="1270000">
              <a:buNone/>
            </a:pPr>
            <a:r>
              <a:rPr sz="2000" b="1"/>
              <a:t>Example</a:t>
            </a:r>
          </a:p>
          <a:p>
            <a:pPr lvl="0" indent="0" marL="1270000">
              <a:buNone/>
            </a:pPr>
            <a:r>
              <a:rPr sz="2000"/>
              <a:t>California regulations require autonomous vehicle operators to submit detailed </a:t>
            </a:r>
            <a:r>
              <a:rPr sz="2000">
                <a:hlinkClick r:id="rId3"/>
              </a:rPr>
              <a:t>collision reports</a:t>
            </a:r>
            <a:r>
              <a:rPr sz="2000"/>
              <a:t> including event data recorder logs within 10 days of any incident involving injury or property damage.</a:t>
            </a:r>
          </a:p>
          <a:p>
            <a:pPr lvl="0" indent="0" marL="0">
              <a:spcBef>
                <a:spcPts val="3000"/>
              </a:spcBef>
              <a:buNone/>
            </a:pPr>
            <a:r>
              <a:rPr b="1"/>
              <a:t>Insurance and Risk Pricing</a:t>
            </a:r>
          </a:p>
          <a:p>
            <a:pPr lvl="0" indent="0" marL="0">
              <a:buNone/>
            </a:pPr>
            <a:r>
              <a:rPr/>
              <a:t>Insurance products shift to per-mile autonomous risk pricing. Usage-based models adjust premiums according to actual miles driven in autonomous mode and the safety performance of the specific software version.</a:t>
            </a:r>
          </a:p>
          <a:p>
            <a:pPr lvl="0" indent="0" marL="1270000">
              <a:buNone/>
            </a:pPr>
            <a:r>
              <a:rPr sz="2000" b="1"/>
              <a:t>Example</a:t>
            </a:r>
          </a:p>
          <a:p>
            <a:pPr lvl="0" indent="0" marL="1270000">
              <a:buNone/>
            </a:pPr>
            <a:r>
              <a:rPr sz="2000"/>
              <a:t>The 2018 Uber incident in Tempe, Arizona, where a self-driving vehicle struck and killed a pedestrian, required clarification of safety-driver oversight protocols and software validation standards under state regulations.</a:t>
            </a:r>
          </a:p>
        </p:txBody>
      </p:sp>
    </p:spTree>
  </p:cSl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Accessibility and Mobility Justice</a:t>
            </a:r>
          </a:p>
        </p:txBody>
      </p:sp>
      <p:sp>
        <p:nvSpPr>
          <p:cNvPr id="3" name="Content Placeholder 2"/>
          <p:cNvSpPr>
            <a:spLocks noGrp="1"/>
          </p:cNvSpPr>
          <p:nvPr>
            <p:ph idx="1"/>
          </p:nvPr>
        </p:nvSpPr>
        <p:spPr/>
        <p:txBody>
          <a:bodyPr/>
          <a:lstStyle/>
          <a:p>
            <a:pPr lvl="0" indent="0" marL="0">
              <a:buNone/>
            </a:pPr>
            <a:r>
              <a:rPr/>
              <a:t>On-demand autonomous services extend door-to-door access for users with mobility impairments while simultaneously exposing structural inequities in service distribution and algorithmic design. Service coverage metrics reveal systematic under-provisioning in low-income census tracts. Data justice requires participatory design of algorithms and inclusive training corpora. Public funding formulas must prioritize equity-weighted coverage over revenue maximization.</a:t>
            </a:r>
          </a:p>
          <a:p>
            <a:pPr lvl="0" indent="0" marL="0">
              <a:spcBef>
                <a:spcPts val="3000"/>
              </a:spcBef>
              <a:buNone/>
            </a:pPr>
            <a:r>
              <a:rPr b="1"/>
              <a:t>Benefits for Users with Mobility Impairments</a:t>
            </a:r>
          </a:p>
          <a:p>
            <a:pPr lvl="0" indent="0" marL="0">
              <a:buNone/>
            </a:pPr>
            <a:r>
              <a:rPr/>
              <a:t>On-demand autonomous services extend door-to-door access for users with mobility impairments by eliminating the need for physical interaction with drivers or fixed transit stops. Vehicles equipped with wheelchair ramps, voice interfaces, and automated boarding assistance enable independent travel for elderly and disabled populations.</a:t>
            </a:r>
          </a:p>
          <a:p>
            <a:pPr lvl="0" indent="0" marL="1270000">
              <a:buNone/>
            </a:pPr>
            <a:r>
              <a:rPr sz="2000" b="1"/>
              <a:t>Example</a:t>
            </a:r>
          </a:p>
          <a:p>
            <a:pPr lvl="0" indent="0" marL="1270000">
              <a:buNone/>
            </a:pPr>
            <a:r>
              <a:rPr sz="2000">
                <a:hlinkClick r:id="rId2"/>
              </a:rPr>
              <a:t>The Waymo Accessibility Network</a:t>
            </a:r>
            <a:r>
              <a:rPr sz="2000"/>
              <a:t> brings together disability advocates who share in the mission of improving access, mobility and safety in communities. Through the network, Waymo partners directly with organizations that support people of all ages living with physical, visual, cognitive and sensory disabilities.</a:t>
            </a:r>
          </a:p>
          <a:p>
            <a:pPr lvl="0" indent="0" marL="0">
              <a:spcBef>
                <a:spcPts val="3000"/>
              </a:spcBef>
              <a:buNone/>
            </a:pPr>
            <a:r>
              <a:rPr b="1"/>
              <a:t>Under-Provisioning in Low-Income Areas</a:t>
            </a:r>
          </a:p>
          <a:p>
            <a:pPr lvl="0" indent="0" marL="0">
              <a:buNone/>
            </a:pPr>
            <a:r>
              <a:rPr/>
              <a:t>Service coverage metrics reveal under-provisioning in low-income census tracts. Deployment zones frequently prioritize affluent neighborhoods with higher expected revenue per trip, leaving lower-income communities with longer wait times or no service at all.</a:t>
            </a:r>
          </a:p>
          <a:p>
            <a:pPr lvl="0" indent="0" marL="1270000">
              <a:buNone/>
            </a:pPr>
            <a:r>
              <a:rPr sz="2000" b="1"/>
              <a:t>Example</a:t>
            </a:r>
          </a:p>
          <a:p>
            <a:pPr lvl="0" indent="0" marL="1270000">
              <a:buNone/>
            </a:pPr>
            <a:r>
              <a:rPr sz="2000">
                <a:hlinkClick r:id="rId3"/>
              </a:rPr>
              <a:t>Modeling by the Urban Institute</a:t>
            </a:r>
            <a:r>
              <a:rPr sz="2000"/>
              <a:t> suggests that ride‑hailed autonomous vehicles are likely to increase accessibility most in higher‑income neighborhoods, with smaller gains in the lowest‑income tracts, raising concerns that AV deployment could deepen existing inequities in access to transportation services.</a:t>
            </a:r>
          </a:p>
          <a:p>
            <a:pPr lvl="0" indent="0" marL="0">
              <a:spcBef>
                <a:spcPts val="3000"/>
              </a:spcBef>
              <a:buNone/>
            </a:pPr>
            <a:r>
              <a:rPr b="1"/>
              <a:t>Data Justice and Participatory Design</a:t>
            </a:r>
          </a:p>
          <a:p>
            <a:pPr lvl="0" indent="0" marL="0">
              <a:buNone/>
            </a:pPr>
            <a:r>
              <a:rPr/>
              <a:t>Data justice requires participatory design of algorithms and inclusive training corpora. Communities affected by mobility decisions must have input into dataset curation, fairness metrics, and algorithm objectives to prevent biased outcomes that disadvantage marginalized groups.</a:t>
            </a:r>
          </a:p>
          <a:p>
            <a:pPr lvl="0" indent="0" marL="1270000">
              <a:buNone/>
            </a:pPr>
            <a:r>
              <a:rPr sz="2000" b="1"/>
              <a:t>Example</a:t>
            </a:r>
          </a:p>
          <a:p>
            <a:pPr lvl="0" indent="0" marL="1270000">
              <a:buNone/>
            </a:pPr>
            <a:r>
              <a:rPr sz="2000">
                <a:hlinkClick r:id="rId4"/>
              </a:rPr>
              <a:t>Community organizations in Detroit</a:t>
            </a:r>
            <a:r>
              <a:rPr sz="2000"/>
              <a:t> have pushed for resident‑led input and governance in transit and mobility planning, linking transit justice with disability and data justice campaigns.</a:t>
            </a:r>
          </a:p>
          <a:p>
            <a:pPr lvl="0" indent="0" marL="0">
              <a:spcBef>
                <a:spcPts val="3000"/>
              </a:spcBef>
              <a:buNone/>
            </a:pPr>
            <a:r>
              <a:rPr b="1"/>
              <a:t>Equity in Public Funding Formulas</a:t>
            </a:r>
          </a:p>
          <a:p>
            <a:pPr lvl="0" indent="0" marL="0">
              <a:buNone/>
            </a:pPr>
            <a:r>
              <a:rPr/>
              <a:t>Public funding formulas must prioritize equity-weighted coverage over revenue maximization. Subsidy allocation should incorporate metrics such as percentage of low-income households served, accessibility scores for disabled users, and reduction in transportation cost burden rather than solely optimizing for operator profit or trip volume.</a:t>
            </a:r>
          </a:p>
          <a:p>
            <a:pPr lvl="0" indent="0" marL="1270000">
              <a:buNone/>
            </a:pPr>
            <a:r>
              <a:rPr sz="2000" b="1"/>
              <a:t>Example</a:t>
            </a:r>
          </a:p>
          <a:p>
            <a:pPr lvl="0" indent="0" marL="1270000">
              <a:buNone/>
            </a:pPr>
            <a:r>
              <a:rPr sz="2000">
                <a:hlinkClick r:id="rId5"/>
              </a:rPr>
              <a:t>The California Air Resources Board’s Clean Mobility</a:t>
            </a:r>
            <a:r>
              <a:rPr sz="2000"/>
              <a:t> equity programs, including the Clean Mobility Options Voucher Pilot Program, dedicate funding specifically to projects that benefit disadvantaged and low‑income communities and tribal communities, ensuring that a significant share of clean mobility investments reaches priority populations rather than only high‑revenue markets.</a:t>
            </a:r>
          </a:p>
        </p:txBody>
      </p:sp>
    </p:spTree>
  </p:cSl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Environmental Impacts of New Mobility Systems</a:t>
            </a:r>
          </a:p>
        </p:txBody>
      </p:sp>
      <p:sp>
        <p:nvSpPr>
          <p:cNvPr id="3" name="Content Placeholder 2"/>
          <p:cNvSpPr>
            <a:spLocks noGrp="1"/>
          </p:cNvSpPr>
          <p:nvPr>
            <p:ph idx="1"/>
          </p:nvPr>
        </p:nvSpPr>
        <p:spPr/>
        <p:txBody>
          <a:bodyPr/>
          <a:lstStyle/>
          <a:p>
            <a:pPr lvl="0" indent="0" marL="0">
              <a:buNone/>
            </a:pPr>
            <a:r>
              <a:rPr/>
              <a:t>Electrified autonomous fleets reduce tailpipe emissions through optimized routing and platooning, while shared mobility models can dramatically lower the total number of vehicles on the road. However, induced demand and lifecycle impacts create important trade-offs that must be carefully managed.</a:t>
            </a:r>
          </a:p>
          <a:p>
            <a:pPr lvl="0" indent="0" marL="0">
              <a:spcBef>
                <a:spcPts val="3000"/>
              </a:spcBef>
              <a:buNone/>
            </a:pPr>
            <a:r>
              <a:rPr b="1"/>
              <a:t>Emission Reductions from Electrification and Optimization</a:t>
            </a:r>
          </a:p>
          <a:p>
            <a:pPr lvl="0" indent="0" marL="0">
              <a:buNone/>
            </a:pPr>
            <a:r>
              <a:rPr/>
              <a:t>Electrified autonomous fleets reduce tailpipe emissions through optimized routing and platooning. AI-enabled systems minimize idle time, select energy-efficient routes, and allow vehicles to travel in tight formations that reduce aerodynamic drag.</a:t>
            </a:r>
          </a:p>
          <a:p>
            <a:pPr lvl="0" indent="0" marL="1270000">
              <a:buNone/>
            </a:pPr>
            <a:r>
              <a:rPr sz="2000" b="1"/>
              <a:t>Example</a:t>
            </a:r>
          </a:p>
          <a:p>
            <a:pPr lvl="0" indent="0" marL="1270000">
              <a:buNone/>
            </a:pPr>
            <a:r>
              <a:rPr sz="2000"/>
              <a:t>Studies by the International Council on Clean Transportation show that combining electric powertrains with autonomous driving and shared usage can cut per-passenger-mile emissions by 60-80% compared to conventional gasoline vehicles.</a:t>
            </a:r>
          </a:p>
          <a:p>
            <a:pPr lvl="0" indent="0" marL="0">
              <a:spcBef>
                <a:spcPts val="3000"/>
              </a:spcBef>
              <a:buNone/>
            </a:pPr>
            <a:r>
              <a:rPr b="1"/>
              <a:t>Reduction in Vehicle Ownership and Parking Demand</a:t>
            </a:r>
          </a:p>
          <a:p>
            <a:pPr lvl="0" indent="0" marL="0">
              <a:buNone/>
            </a:pPr>
            <a:r>
              <a:rPr/>
              <a:t>Shared models decrease household vehicle ownership by up to 80 percent in simulations, releasing valuable urban land currently used for parking. Fewer vehicles mean less manufacturing demand and reduced material consumption over time.</a:t>
            </a:r>
          </a:p>
          <a:p>
            <a:pPr lvl="0" indent="0" marL="1270000">
              <a:buNone/>
            </a:pPr>
            <a:r>
              <a:rPr sz="2000" b="1"/>
              <a:t>Example</a:t>
            </a:r>
          </a:p>
          <a:p>
            <a:pPr lvl="0" indent="0" marL="1270000">
              <a:buNone/>
            </a:pPr>
            <a:r>
              <a:rPr sz="2000"/>
              <a:t>Research from the UC Davis Institute of Transportation Studies projects that widespread shared autonomous electric vehicles could reduce the total U.S. light-duty vehicle fleet size by 40-60%, freeing up urban land equivalent to thousands of parking lots for housing or green space.</a:t>
            </a:r>
          </a:p>
          <a:p>
            <a:pPr lvl="0" indent="0" marL="0">
              <a:spcBef>
                <a:spcPts val="3000"/>
              </a:spcBef>
              <a:buNone/>
            </a:pPr>
            <a:r>
              <a:rPr b="1"/>
              <a:t>Induced Demand and Rebound Effects</a:t>
            </a:r>
          </a:p>
          <a:p>
            <a:pPr lvl="0" indent="0" marL="0">
              <a:buNone/>
            </a:pPr>
            <a:r>
              <a:rPr/>
              <a:t>Induced demand from lower generalized travel costs (cheaper, more convenient rides) can increase vehicle miles traveled by 15-30 percent. This rebound effect partially offsets environmental gains as people make more frequent or longer trips that they previously avoided.</a:t>
            </a:r>
          </a:p>
          <a:p>
            <a:pPr lvl="0" indent="0" marL="1270000">
              <a:buNone/>
            </a:pPr>
            <a:r>
              <a:rPr sz="2000" b="1"/>
              <a:t>Example</a:t>
            </a:r>
          </a:p>
          <a:p>
            <a:pPr lvl="0" indent="0" marL="1270000">
              <a:buNone/>
            </a:pPr>
            <a:r>
              <a:rPr sz="2000"/>
              <a:t>A comprehensive RAND Corporation study on autonomous vehicles found that induced demand could increase total vehicle miles traveled by up to 25% in some metropolitan areas, significantly reducing net emission benefits unless countered by strong pricing or land-use policies.</a:t>
            </a:r>
          </a:p>
          <a:p>
            <a:pPr lvl="0" indent="0" marL="0">
              <a:spcBef>
                <a:spcPts val="3000"/>
              </a:spcBef>
              <a:buNone/>
            </a:pPr>
            <a:r>
              <a:rPr b="1"/>
              <a:t>Lifecycle Environmental Impacts</a:t>
            </a:r>
          </a:p>
          <a:p>
            <a:pPr lvl="0" indent="0" marL="0">
              <a:buNone/>
            </a:pPr>
            <a:r>
              <a:rPr/>
              <a:t>Full lifecycle inventories must account for battery mineral extraction, data-center electricity used for model training, and grid upgrades needed to support widespread electrification. These upstream impacts can be substantial, especially if the electricity grid remains carbon-intensive.</a:t>
            </a:r>
          </a:p>
          <a:p>
            <a:pPr lvl="0" indent="0" marL="1270000">
              <a:buNone/>
            </a:pPr>
            <a:r>
              <a:rPr sz="2000" b="1"/>
              <a:t>Example</a:t>
            </a:r>
          </a:p>
          <a:p>
            <a:pPr lvl="0" indent="0" marL="1270000">
              <a:buNone/>
            </a:pPr>
            <a:r>
              <a:rPr sz="2000"/>
              <a:t>Integrated assessment models project 40-60 percent sector-wide emission cuts by 2050 under high-sharing autonomous electric scenarios, versus only 10-20 percent under private ownership baselines where induced demand is higher and sharing rates remain low.</a:t>
            </a:r>
          </a:p>
        </p:txBody>
      </p:sp>
    </p:spTree>
  </p:cSl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Common Issues &amp; Limitations observed in practice</a:t>
            </a:r>
          </a:p>
        </p:txBody>
      </p:sp>
      <p:sp>
        <p:nvSpPr>
          <p:cNvPr id="3" name="Content Placeholder 2"/>
          <p:cNvSpPr>
            <a:spLocks noGrp="1"/>
          </p:cNvSpPr>
          <p:nvPr>
            <p:ph idx="1"/>
          </p:nvPr>
        </p:nvSpPr>
        <p:spPr/>
        <p:txBody>
          <a:bodyPr/>
          <a:lstStyle/>
          <a:p>
            <a:pPr lvl="0" indent="0" marL="0">
              <a:buNone/>
            </a:pPr>
            <a:r>
              <a:rPr/>
              <a:t>Despite significant advances in AI for transportation, several technical, economic, regulatory, and social challenges continue to slow widespread deployment and limit the benefits of autonomous and smart mobility systems.</a:t>
            </a:r>
          </a:p>
          <a:p>
            <a:pPr lvl="0" indent="0" marL="0">
              <a:spcBef>
                <a:spcPts val="3000"/>
              </a:spcBef>
              <a:buNone/>
            </a:pPr>
            <a:r>
              <a:rPr b="1"/>
              <a:t>Perception and Robustness Limitations</a:t>
            </a:r>
          </a:p>
          <a:p>
            <a:pPr lvl="0" indent="0" marL="0">
              <a:buNone/>
            </a:pPr>
            <a:r>
              <a:rPr/>
              <a:t>Perception failures persist in heavy rain, fog, snow, or unmarked construction zones despite extensive simulation training. Current systems struggle with low-visibility conditions, unusual road layouts, and rare edge cases that are difficult to fully capture in training data.</a:t>
            </a:r>
          </a:p>
          <a:p>
            <a:pPr lvl="0" indent="0" marL="1270000">
              <a:buNone/>
            </a:pPr>
            <a:r>
              <a:rPr sz="2000" b="1"/>
              <a:t>Example</a:t>
            </a:r>
          </a:p>
          <a:p>
            <a:pPr lvl="0" indent="0" marL="1270000">
              <a:buNone/>
            </a:pPr>
            <a:r>
              <a:rPr sz="2000"/>
              <a:t>Autonomous vehicles from multiple developers have experienced repeated disengagements and safety interventions in adverse weather or complex urban construction zones, highlighting that real-world performance still falls short of human drivers in edge-case scenarios.</a:t>
            </a:r>
          </a:p>
          <a:p>
            <a:pPr lvl="0" indent="0" marL="0">
              <a:spcBef>
                <a:spcPts val="3000"/>
              </a:spcBef>
              <a:buNone/>
            </a:pPr>
            <a:r>
              <a:rPr b="1"/>
              <a:t>High Hardware and Compute Costs</a:t>
            </a:r>
          </a:p>
          <a:p>
            <a:pPr lvl="0" indent="0" marL="0">
              <a:buNone/>
            </a:pPr>
            <a:r>
              <a:rPr/>
              <a:t>Sensor suites and onboard computing hardware required for Level 4 systems often exceed $100,000 per vehicle. These high costs include multiple LiDAR units, high-resolution cameras, radar arrays, and powerful GPUs or specialized AI chips.</a:t>
            </a:r>
          </a:p>
          <a:p>
            <a:pPr lvl="0" indent="0" marL="1270000">
              <a:buNone/>
            </a:pPr>
            <a:r>
              <a:rPr sz="2000" b="1"/>
              <a:t>Example</a:t>
            </a:r>
          </a:p>
          <a:p>
            <a:pPr lvl="0" indent="0" marL="1270000">
              <a:buNone/>
            </a:pPr>
            <a:r>
              <a:rPr sz="2000"/>
              <a:t>Early deployments of Level 4 robotaxis have shown that the expensive sensor and compute stack makes it difficult to scale fleets profitably, limiting commercial rollout primarily to well-funded operators in select high-density cities.</a:t>
            </a:r>
          </a:p>
          <a:p>
            <a:pPr lvl="0" indent="0" marL="0">
              <a:spcBef>
                <a:spcPts val="3000"/>
              </a:spcBef>
              <a:buNone/>
            </a:pPr>
            <a:r>
              <a:rPr b="1"/>
              <a:t>Cybersecurity Vulnerabilities</a:t>
            </a:r>
          </a:p>
          <a:p>
            <a:pPr lvl="0" indent="0" marL="0">
              <a:buNone/>
            </a:pPr>
            <a:r>
              <a:rPr/>
              <a:t>Connected vehicle networks expose attack surfaces for spoofing, denial-of-service attacks, and remote hijacking. Hackers could potentially manipulate sensor data, interfere with vehicle-to-infrastructure communication, or disrupt fleet coordination.</a:t>
            </a:r>
          </a:p>
          <a:p>
            <a:pPr lvl="0" indent="0" marL="1270000">
              <a:buNone/>
            </a:pPr>
            <a:r>
              <a:rPr sz="2000" b="1"/>
              <a:t>Example</a:t>
            </a:r>
          </a:p>
          <a:p>
            <a:pPr lvl="0" indent="0" marL="1270000">
              <a:buNone/>
            </a:pPr>
            <a:r>
              <a:rPr sz="2000"/>
              <a:t>Security researchers have demonstrated in controlled tests how vulnerabilities in connected vehicle systems could allow attackers to spoof GPS signals or inject false sensor readings, raising serious concerns about safety in large-scale deployments.</a:t>
            </a:r>
          </a:p>
          <a:p>
            <a:pPr lvl="0" indent="0" marL="0">
              <a:spcBef>
                <a:spcPts val="3000"/>
              </a:spcBef>
              <a:buNone/>
            </a:pPr>
            <a:r>
              <a:rPr b="1"/>
              <a:t>Public Trust and Acceptance</a:t>
            </a:r>
          </a:p>
          <a:p>
            <a:pPr lvl="0" indent="0" marL="0">
              <a:buNone/>
            </a:pPr>
            <a:r>
              <a:rPr/>
              <a:t>Public acceptance surveys indicate trust erosion after high-profile incidents, slowing regulatory approval and adoption. Negative media coverage of crashes involving autonomous vehicles amplifies safety concerns among the general public.</a:t>
            </a:r>
          </a:p>
          <a:p>
            <a:pPr lvl="0" indent="0" marL="1270000">
              <a:buNone/>
            </a:pPr>
            <a:r>
              <a:rPr sz="2000" b="1"/>
              <a:t>Example</a:t>
            </a:r>
          </a:p>
          <a:p>
            <a:pPr lvl="0" indent="0" marL="1270000">
              <a:buNone/>
            </a:pPr>
            <a:r>
              <a:rPr sz="2000"/>
              <a:t>Following several notable collisions and fatalities involving early autonomous vehicle testing, public opinion polls have shown declining confidence, which has led cities and regulators to impose stricter testing requirements and slower rollout timelines.</a:t>
            </a:r>
          </a:p>
          <a:p>
            <a:pPr lvl="0" indent="0" marL="0">
              <a:spcBef>
                <a:spcPts val="3000"/>
              </a:spcBef>
              <a:buNone/>
            </a:pPr>
            <a:r>
              <a:rPr b="1"/>
              <a:t>Regulatory and Standardization Fragmentation</a:t>
            </a:r>
          </a:p>
          <a:p>
            <a:pPr lvl="0" indent="0" marL="0">
              <a:buNone/>
            </a:pPr>
            <a:r>
              <a:rPr/>
              <a:t>Fragmented standards across municipalities and states hinder interoperability between vehicles, infrastructure, and different operators. Inconsistent rules for testing, data sharing, and liability create a complex patchwork that complicates nationwide or global deployment.</a:t>
            </a:r>
          </a:p>
          <a:p>
            <a:pPr lvl="0" indent="0" marL="1270000">
              <a:buNone/>
            </a:pPr>
            <a:r>
              <a:rPr sz="2000" b="1"/>
              <a:t>Example</a:t>
            </a:r>
          </a:p>
          <a:p>
            <a:pPr lvl="0" indent="0" marL="1270000">
              <a:buNone/>
            </a:pPr>
            <a:r>
              <a:rPr sz="2000"/>
              <a:t>Autonomous vehicle operators must navigate different approval processes, operational design domain restrictions, and reporting requirements in every city they wish to operate in, significantly increasing complexity and delaying expansion.</a:t>
            </a:r>
          </a:p>
          <a:p>
            <a:pPr lvl="0" indent="0" marL="0">
              <a:spcBef>
                <a:spcPts val="3000"/>
              </a:spcBef>
              <a:buNone/>
            </a:pPr>
            <a:r>
              <a:rPr b="1"/>
              <a:t>Data Silos and System Integration Challenges</a:t>
            </a:r>
          </a:p>
          <a:p>
            <a:pPr lvl="0" indent="0" marL="0">
              <a:buNone/>
            </a:pPr>
            <a:r>
              <a:rPr/>
              <a:t>Operator data silos prevent city-scale optimization. Private companies often keep detailed mobility and sensor data proprietary, making it difficult for public agencies to build integrated smart-city platforms or achieve network-wide traffic flow improvements.</a:t>
            </a:r>
          </a:p>
          <a:p>
            <a:pPr lvl="0" indent="0" marL="1270000">
              <a:buNone/>
            </a:pPr>
            <a:r>
              <a:rPr sz="2000" b="1"/>
              <a:t>Example</a:t>
            </a:r>
          </a:p>
          <a:p>
            <a:pPr lvl="0" indent="0" marL="1270000">
              <a:buNone/>
            </a:pPr>
            <a:r>
              <a:rPr sz="2000"/>
              <a:t>In many cities with active robotaxi pilots, public transportation agencies and traffic management centers still cannot access real-time aggregated data from private operators, limiting the ability to coordinate traffic signals, curb space, or emergency response effectively.</a:t>
            </a:r>
          </a:p>
        </p:txBody>
      </p:sp>
    </p:spTree>
  </p:cSl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Summary</a:t>
            </a:r>
          </a:p>
        </p:txBody>
      </p:sp>
      <p:sp>
        <p:nvSpPr>
          <p:cNvPr id="3" name="Content Placeholder 2"/>
          <p:cNvSpPr>
            <a:spLocks noGrp="1"/>
          </p:cNvSpPr>
          <p:nvPr>
            <p:ph idx="1"/>
          </p:nvPr>
        </p:nvSpPr>
        <p:spPr/>
        <p:txBody>
          <a:bodyPr/>
          <a:lstStyle/>
          <a:p>
            <a:pPr lvl="0" indent="0" marL="0">
              <a:buNone/>
            </a:pPr>
            <a:r>
              <a:rPr/>
              <a:t>AI pipelines for perception, planning, control, and optimization reshape transportation efficiency and safety. SAE automation levels delineate progressive delegation of driving tasks to algorithms, with level 4 deployments already operational in restricted domains. Urban planning incorporates predictive mobility models, while data architectures balance utility and privacy. Ethical and liability questions center on encoded decisions, bias propagation, and accountability chains. Accessibility gains remain conditional on equitable deployment. Environmental benefits depend on modal shift and induced-demand management. Governance must integrate technical performance with social and sustainability metrics.</a:t>
            </a:r>
          </a:p>
        </p:txBody>
      </p:sp>
    </p:spTree>
  </p:cSl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Overview</a:t>
            </a:r>
          </a:p>
        </p:txBody>
      </p:sp>
      <p:sp>
        <p:nvSpPr>
          <p:cNvPr id="3" name="Content Placeholder 2"/>
          <p:cNvSpPr>
            <a:spLocks noGrp="1"/>
          </p:cNvSpPr>
          <p:nvPr>
            <p:ph idx="1"/>
          </p:nvPr>
        </p:nvSpPr>
        <p:spPr/>
        <p:txBody>
          <a:bodyPr/>
          <a:lstStyle/>
          <a:p>
            <a:pPr lvl="0" indent="0" marL="0">
              <a:buNone/>
            </a:pPr>
            <a:r>
              <a:rPr/>
              <a:t>Artificial intelligence integrates into transportation systems through layered pipelines of perception, decision-making, optimization, and control. Machine learning models process sensor data for real-time interpretation. Reinforcement learning and graph-based algorithms handle routing and coordination. Optimization techniques reduce energy use and congestion. Core applications include autonomous vehicles at varying automation levels, adaptive traffic signal control, predictive fleet maintenance, logistics routing, and dynamic public transit scheduling. Data from vehicles and city infrastructure feed centralized or edge-based analytics platforms. This lesson details technical implementations, quantifies performance metrics from deployments, and evaluates societal consequences including equity, liability, and sustainability.</a:t>
            </a:r>
          </a:p>
        </p:txBody>
      </p:sp>
    </p:spTree>
  </p:cSl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Learning Objectives</a:t>
            </a:r>
          </a:p>
        </p:txBody>
      </p:sp>
      <p:sp>
        <p:nvSpPr>
          <p:cNvPr id="3" name="Content Placeholder 2"/>
          <p:cNvSpPr>
            <a:spLocks noGrp="1"/>
          </p:cNvSpPr>
          <p:nvPr>
            <p:ph idx="1"/>
          </p:nvPr>
        </p:nvSpPr>
        <p:spPr/>
        <p:txBody>
          <a:bodyPr/>
          <a:lstStyle/>
          <a:p>
            <a:pPr lvl="0"/>
            <a:r>
              <a:rPr/>
              <a:t>Specify SAE J3016 automation levels and detail AI components required at each level.</a:t>
            </a:r>
          </a:p>
          <a:p>
            <a:pPr lvl="0"/>
            <a:r>
              <a:rPr/>
              <a:t>Derive key equations and algorithms for perception, planning, and control subsystems in autonomous vehicles.</a:t>
            </a:r>
          </a:p>
          <a:p>
            <a:pPr lvl="0"/>
            <a:r>
              <a:rPr/>
              <a:t>Map data collection architectures from vehicles and infrastructure to smart-city decision loops.</a:t>
            </a:r>
          </a:p>
          <a:p>
            <a:pPr lvl="0"/>
            <a:r>
              <a:rPr/>
              <a:t>Apply ethical frameworks to evaluate liability allocation in autonomous system failures.</a:t>
            </a:r>
          </a:p>
          <a:p>
            <a:pPr lvl="0"/>
            <a:r>
              <a:rPr/>
              <a:t>Quantify urban planning changes, accessibility outcomes, and environmental trade-offs using concrete case metrics.</a:t>
            </a:r>
          </a:p>
        </p:txBody>
      </p:sp>
    </p:spTree>
  </p:cSl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Motivation</a:t>
            </a:r>
          </a:p>
        </p:txBody>
      </p:sp>
      <p:sp>
        <p:nvSpPr>
          <p:cNvPr id="3" name="Content Placeholder 2"/>
          <p:cNvSpPr>
            <a:spLocks noGrp="1"/>
          </p:cNvSpPr>
          <p:nvPr>
            <p:ph idx="1"/>
          </p:nvPr>
        </p:nvSpPr>
        <p:spPr/>
        <p:txBody>
          <a:bodyPr/>
          <a:lstStyle/>
          <a:p>
            <a:pPr lvl="0" indent="0" marL="0">
              <a:buNone/>
            </a:pPr>
            <a:r>
              <a:rPr/>
              <a:t>Transportation contributes 25 percent of global energy-related carbon dioxide emissions. Annual congestion costs exceed 100 billion dollars in major economies through lost productivity and excess fuel consumption. AI-driven systems demonstrate measurable reductions in crash rates, travel times, and emissions in controlled deployments. Waymo robotaxis operate in defined urban domains with reported disengagement rates below 1 per 1000 miles. AI-optimized traffic signals in Pittsburgh yield 20 percent lower vehicle delay. Public transit operators achieve 15 percent higher ridership through demand-responsive routing. These gains coincide with structural shifts in labor markets, data governance, and land-use patterns that require systematic analysis.</a:t>
            </a:r>
          </a:p>
        </p:txBody>
      </p:sp>
    </p:spTree>
  </p:cSl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lstStyle/>
          <a:p>
            <a:pPr lvl="0" indent="0" marL="0">
              <a:buNone/>
            </a:pPr>
            <a:r>
              <a:rPr/>
              <a:t>How AI is Changing the Transportation Industry</a:t>
            </a:r>
          </a:p>
        </p:txBody>
      </p:sp>
      <p:sp>
        <p:nvSpPr>
          <p:cNvPr id="4" name="Text Placeholder 3"/>
          <p:cNvSpPr>
            <a:spLocks noGrp="1"/>
          </p:cNvSpPr>
          <p:nvPr>
            <p:ph idx="2" sz="half" type="body"/>
          </p:nvPr>
        </p:nvSpPr>
        <p:spPr/>
        <p:txBody>
          <a:bodyPr/>
          <a:lstStyle/>
          <a:p>
            <a:pPr lvl="0" indent="0" marL="0">
              <a:buNone/>
            </a:pPr>
            <a:r>
              <a:rPr/>
              <a:t>AI transforms passenger, freight, and public systems through end-to-end pipelines.</a:t>
            </a:r>
          </a:p>
          <a:p>
            <a:pPr lvl="0" indent="0" marL="0">
              <a:spcBef>
                <a:spcPts val="3000"/>
              </a:spcBef>
              <a:buNone/>
            </a:pPr>
            <a:r>
              <a:rPr b="1"/>
              <a:t>Autonomous Vehicles</a:t>
            </a:r>
          </a:p>
          <a:p>
            <a:pPr lvl="0" indent="0" marL="0">
              <a:buNone/>
            </a:pPr>
            <a:r>
              <a:rPr/>
              <a:t>Autonomous vehicles fuse data from LiDAR, radar, cameras, and inertial measurement units. Perception employs convolutional neural networks for object detection and semantic segmentation, transformer architectures for trajectory prediction, and Kalman filters for state estimation. Planning combines A-star search with model predictive control or sampling-based methods such as rapidly-exploring random trees. Control uses proportional-integral-derivative loops augmented by neural network compensators or model-free reinforcement learning policies.</a:t>
            </a:r>
          </a:p>
          <a:p>
            <a:pPr lvl="0" indent="0" marL="0">
              <a:spcBef>
                <a:spcPts val="3000"/>
              </a:spcBef>
              <a:buNone/>
            </a:pPr>
            <a:r>
              <a:rPr b="1"/>
              <a:t>Automation Levels</a:t>
            </a:r>
          </a:p>
          <a:p>
            <a:pPr lvl="0" indent="0" marL="0">
              <a:buNone/>
            </a:pPr>
            <a:r>
              <a:rPr>
                <a:hlinkClick r:id="rId2"/>
              </a:rPr>
              <a:t>SAE</a:t>
            </a:r>
            <a:r>
              <a:rPr/>
              <a:t> J3016 automation levels define human and AI responsibilities:</a:t>
            </a:r>
          </a:p>
        </p:txBody>
      </p:sp>
      <p:graphicFrame>
        <p:nvGraphicFramePr>
          <p:cNvPr id="6" name="Content Placeholder 5"/>
          <p:cNvGraphicFramePr>
            <a:graphicFrameLocks noGrp="1"/>
          </p:cNvGraphicFramePr>
          <p:nvPr>
            <p:ph idx="1"/>
          </p:nvPr>
        </p:nvGraphicFramePr>
        <p:xfrm>
          <a:off x="3568700" y="203200"/>
          <a:ext cx="5105400" cy="4381500"/>
        </p:xfrm>
        <a:graphic>
          <a:graphicData uri="http://schemas.openxmlformats.org/drawingml/2006/table">
            <a:tbl>
              <a:tblPr firstRow="1" bandRow="1">
                <a:tableStyleId>{5C22544A-7EE6-4342-B048-85BDC9FD1C3A}</a:tableStyleId>
              </a:tblPr>
              <a:tblGrid>
                <a:gridCol w="533400"/>
                <a:gridCol w="990600"/>
                <a:gridCol w="1447800"/>
                <a:gridCol w="914400"/>
                <a:gridCol w="1219200"/>
              </a:tblGrid>
              <a:tr h="0">
                <a:tc>
                  <a:txBody>
                    <a:bodyPr/>
                    <a:lstStyle/>
                    <a:p>
                      <a:pPr lvl="0" indent="0" marL="0">
                        <a:buNone/>
                      </a:pPr>
                      <a:r>
                        <a:rPr/>
                        <a:t>Level</a:t>
                      </a:r>
                    </a:p>
                  </a:txBody>
                  <a:tcPr/>
                </a:tc>
                <a:tc>
                  <a:txBody>
                    <a:bodyPr/>
                    <a:lstStyle/>
                    <a:p>
                      <a:pPr lvl="0" indent="0" marL="0">
                        <a:buNone/>
                      </a:pPr>
                      <a:r>
                        <a:rPr/>
                        <a:t>Description</a:t>
                      </a:r>
                    </a:p>
                  </a:txBody>
                  <a:tcPr/>
                </a:tc>
                <a:tc>
                  <a:txBody>
                    <a:bodyPr/>
                    <a:lstStyle/>
                    <a:p>
                      <a:pPr lvl="0" indent="0" marL="0">
                        <a:buNone/>
                      </a:pPr>
                      <a:r>
                        <a:rPr/>
                        <a:t>AI Responsibility</a:t>
                      </a:r>
                    </a:p>
                  </a:txBody>
                  <a:tcPr/>
                </a:tc>
                <a:tc>
                  <a:txBody>
                    <a:bodyPr/>
                    <a:lstStyle/>
                    <a:p>
                      <a:pPr lvl="0" indent="0" marL="0">
                        <a:buNone/>
                      </a:pPr>
                      <a:r>
                        <a:rPr/>
                        <a:t>Human Role</a:t>
                      </a:r>
                    </a:p>
                  </a:txBody>
                  <a:tcPr/>
                </a:tc>
                <a:tc>
                  <a:txBody>
                    <a:bodyPr/>
                    <a:lstStyle/>
                    <a:p>
                      <a:pPr lvl="0" indent="0" marL="0">
                        <a:buNone/>
                      </a:pPr>
                      <a:r>
                        <a:rPr/>
                        <a:t>Example System</a:t>
                      </a:r>
                    </a:p>
                  </a:txBody>
                  <a:tcPr/>
                </a:tc>
              </a:tr>
              <a:tr h="0">
                <a:tc>
                  <a:txBody>
                    <a:bodyPr/>
                    <a:lstStyle/>
                    <a:p>
                      <a:pPr lvl="0" indent="0" marL="0">
                        <a:buNone/>
                      </a:pPr>
                      <a:r>
                        <a:rPr/>
                        <a:t>0</a:t>
                      </a:r>
                    </a:p>
                  </a:txBody>
                </a:tc>
                <a:tc>
                  <a:txBody>
                    <a:bodyPr/>
                    <a:lstStyle/>
                    <a:p>
                      <a:pPr lvl="0" indent="0" marL="0">
                        <a:buNone/>
                      </a:pPr>
                      <a:r>
                        <a:rPr/>
                        <a:t>No automation</a:t>
                      </a:r>
                    </a:p>
                  </a:txBody>
                </a:tc>
                <a:tc>
                  <a:txBody>
                    <a:bodyPr/>
                    <a:lstStyle/>
                    <a:p>
                      <a:pPr lvl="0" indent="0" marL="0">
                        <a:buNone/>
                      </a:pPr>
                      <a:r>
                        <a:rPr/>
                        <a:t>None</a:t>
                      </a:r>
                    </a:p>
                  </a:txBody>
                </a:tc>
                <a:tc>
                  <a:txBody>
                    <a:bodyPr/>
                    <a:lstStyle/>
                    <a:p>
                      <a:pPr lvl="0" indent="0" marL="0">
                        <a:buNone/>
                      </a:pPr>
                      <a:r>
                        <a:rPr/>
                        <a:t>Full control</a:t>
                      </a:r>
                    </a:p>
                  </a:txBody>
                </a:tc>
                <a:tc>
                  <a:txBody>
                    <a:bodyPr/>
                    <a:lstStyle/>
                    <a:p>
                      <a:pPr lvl="0" indent="0" marL="0">
                        <a:buNone/>
                      </a:pPr>
                      <a:r>
                        <a:rPr/>
                        <a:t>Conventional vehicle</a:t>
                      </a:r>
                    </a:p>
                  </a:txBody>
                </a:tc>
              </a:tr>
              <a:tr h="0">
                <a:tc>
                  <a:txBody>
                    <a:bodyPr/>
                    <a:lstStyle/>
                    <a:p>
                      <a:pPr lvl="0" indent="0" marL="0">
                        <a:buNone/>
                      </a:pPr>
                      <a:r>
                        <a:rPr/>
                        <a:t>1</a:t>
                      </a:r>
                    </a:p>
                  </a:txBody>
                </a:tc>
                <a:tc>
                  <a:txBody>
                    <a:bodyPr/>
                    <a:lstStyle/>
                    <a:p>
                      <a:pPr lvl="0" indent="0" marL="0">
                        <a:buNone/>
                      </a:pPr>
                      <a:r>
                        <a:rPr/>
                        <a:t>Driver assistance</a:t>
                      </a:r>
                    </a:p>
                  </a:txBody>
                </a:tc>
                <a:tc>
                  <a:txBody>
                    <a:bodyPr/>
                    <a:lstStyle/>
                    <a:p>
                      <a:pPr lvl="0" indent="0" marL="0">
                        <a:buNone/>
                      </a:pPr>
                      <a:r>
                        <a:rPr/>
                        <a:t>Single function (e.g., adaptive cruise)</a:t>
                      </a:r>
                    </a:p>
                  </a:txBody>
                </a:tc>
                <a:tc>
                  <a:txBody>
                    <a:bodyPr/>
                    <a:lstStyle/>
                    <a:p>
                      <a:pPr lvl="0" indent="0" marL="0">
                        <a:buNone/>
                      </a:pPr>
                      <a:r>
                        <a:rPr/>
                        <a:t>Supervision and intervention</a:t>
                      </a:r>
                    </a:p>
                  </a:txBody>
                </a:tc>
                <a:tc>
                  <a:txBody>
                    <a:bodyPr/>
                    <a:lstStyle/>
                    <a:p>
                      <a:pPr lvl="0" indent="0" marL="0">
                        <a:buNone/>
                      </a:pPr>
                      <a:r>
                        <a:rPr/>
                        <a:t>Basic lane-keeping assist</a:t>
                      </a:r>
                    </a:p>
                  </a:txBody>
                </a:tc>
              </a:tr>
              <a:tr h="0">
                <a:tc>
                  <a:txBody>
                    <a:bodyPr/>
                    <a:lstStyle/>
                    <a:p>
                      <a:pPr lvl="0" indent="0" marL="0">
                        <a:buNone/>
                      </a:pPr>
                      <a:r>
                        <a:rPr/>
                        <a:t>2</a:t>
                      </a:r>
                    </a:p>
                  </a:txBody>
                </a:tc>
                <a:tc>
                  <a:txBody>
                    <a:bodyPr/>
                    <a:lstStyle/>
                    <a:p>
                      <a:pPr lvl="0" indent="0" marL="0">
                        <a:buNone/>
                      </a:pPr>
                      <a:r>
                        <a:rPr/>
                        <a:t>Partial automation</a:t>
                      </a:r>
                    </a:p>
                  </a:txBody>
                </a:tc>
                <a:tc>
                  <a:txBody>
                    <a:bodyPr/>
                    <a:lstStyle/>
                    <a:p>
                      <a:pPr lvl="0" indent="0" marL="0">
                        <a:buNone/>
                      </a:pPr>
                      <a:r>
                        <a:rPr/>
                        <a:t>Simultaneous steering and acceleration</a:t>
                      </a:r>
                    </a:p>
                  </a:txBody>
                </a:tc>
                <a:tc>
                  <a:txBody>
                    <a:bodyPr/>
                    <a:lstStyle/>
                    <a:p>
                      <a:pPr lvl="0" indent="0" marL="0">
                        <a:buNone/>
                      </a:pPr>
                      <a:r>
                        <a:rPr/>
                        <a:t>Constant monitoring</a:t>
                      </a:r>
                    </a:p>
                  </a:txBody>
                </a:tc>
                <a:tc>
                  <a:txBody>
                    <a:bodyPr/>
                    <a:lstStyle/>
                    <a:p>
                      <a:pPr lvl="0" indent="0" marL="0">
                        <a:buNone/>
                      </a:pPr>
                      <a:r>
                        <a:rPr/>
                        <a:t>Tesla Autopilot, GM Super Cruise</a:t>
                      </a:r>
                    </a:p>
                  </a:txBody>
                </a:tc>
              </a:tr>
              <a:tr h="0">
                <a:tc>
                  <a:txBody>
                    <a:bodyPr/>
                    <a:lstStyle/>
                    <a:p>
                      <a:pPr lvl="0" indent="0" marL="0">
                        <a:buNone/>
                      </a:pPr>
                      <a:r>
                        <a:rPr/>
                        <a:t>3</a:t>
                      </a:r>
                    </a:p>
                  </a:txBody>
                </a:tc>
                <a:tc>
                  <a:txBody>
                    <a:bodyPr/>
                    <a:lstStyle/>
                    <a:p>
                      <a:pPr lvl="0" indent="0" marL="0">
                        <a:buNone/>
                      </a:pPr>
                      <a:r>
                        <a:rPr/>
                        <a:t>Conditional automation</a:t>
                      </a:r>
                    </a:p>
                  </a:txBody>
                </a:tc>
                <a:tc>
                  <a:txBody>
                    <a:bodyPr/>
                    <a:lstStyle/>
                    <a:p>
                      <a:pPr lvl="0" indent="0" marL="0">
                        <a:buNone/>
                      </a:pPr>
                      <a:r>
                        <a:rPr/>
                        <a:t>Full dynamic driving in domain</a:t>
                      </a:r>
                    </a:p>
                  </a:txBody>
                </a:tc>
                <a:tc>
                  <a:txBody>
                    <a:bodyPr/>
                    <a:lstStyle/>
                    <a:p>
                      <a:pPr lvl="0" indent="0" marL="0">
                        <a:buNone/>
                      </a:pPr>
                      <a:r>
                        <a:rPr/>
                        <a:t>Ready to intervene on request</a:t>
                      </a:r>
                    </a:p>
                  </a:txBody>
                </a:tc>
                <a:tc>
                  <a:txBody>
                    <a:bodyPr/>
                    <a:lstStyle/>
                    <a:p>
                      <a:pPr lvl="0" indent="0" marL="0">
                        <a:buNone/>
                      </a:pPr>
                      <a:r>
                        <a:rPr/>
                        <a:t>Audi Traffic Jam Pilot</a:t>
                      </a:r>
                    </a:p>
                  </a:txBody>
                </a:tc>
              </a:tr>
              <a:tr h="0">
                <a:tc>
                  <a:txBody>
                    <a:bodyPr/>
                    <a:lstStyle/>
                    <a:p>
                      <a:pPr lvl="0" indent="0" marL="0">
                        <a:buNone/>
                      </a:pPr>
                      <a:r>
                        <a:rPr/>
                        <a:t>4</a:t>
                      </a:r>
                    </a:p>
                  </a:txBody>
                </a:tc>
                <a:tc>
                  <a:txBody>
                    <a:bodyPr/>
                    <a:lstStyle/>
                    <a:p>
                      <a:pPr lvl="0" indent="0" marL="0">
                        <a:buNone/>
                      </a:pPr>
                      <a:r>
                        <a:rPr/>
                        <a:t>High automation</a:t>
                      </a:r>
                    </a:p>
                  </a:txBody>
                </a:tc>
                <a:tc>
                  <a:txBody>
                    <a:bodyPr/>
                    <a:lstStyle/>
                    <a:p>
                      <a:pPr lvl="0" indent="0" marL="0">
                        <a:buNone/>
                      </a:pPr>
                      <a:r>
                        <a:rPr/>
                        <a:t>Full driving in defined operational design domain</a:t>
                      </a:r>
                    </a:p>
                  </a:txBody>
                </a:tc>
                <a:tc>
                  <a:txBody>
                    <a:bodyPr/>
                    <a:lstStyle/>
                    <a:p>
                      <a:pPr lvl="0" indent="0" marL="0">
                        <a:buNone/>
                      </a:pPr>
                      <a:r>
                        <a:rPr/>
                        <a:t>None required inside domain</a:t>
                      </a:r>
                    </a:p>
                  </a:txBody>
                </a:tc>
                <a:tc>
                  <a:txBody>
                    <a:bodyPr/>
                    <a:lstStyle/>
                    <a:p>
                      <a:pPr lvl="0" indent="0" marL="0">
                        <a:buNone/>
                      </a:pPr>
                      <a:r>
                        <a:rPr/>
                        <a:t>Waymo robotaxi in Phoenix</a:t>
                      </a:r>
                    </a:p>
                  </a:txBody>
                </a:tc>
              </a:tr>
              <a:tr h="0">
                <a:tc>
                  <a:txBody>
                    <a:bodyPr/>
                    <a:lstStyle/>
                    <a:p>
                      <a:pPr lvl="0" indent="0" marL="0">
                        <a:buNone/>
                      </a:pPr>
                      <a:r>
                        <a:rPr/>
                        <a:t>5</a:t>
                      </a:r>
                    </a:p>
                  </a:txBody>
                </a:tc>
                <a:tc>
                  <a:txBody>
                    <a:bodyPr/>
                    <a:lstStyle/>
                    <a:p>
                      <a:pPr lvl="0" indent="0" marL="0">
                        <a:buNone/>
                      </a:pPr>
                      <a:r>
                        <a:rPr/>
                        <a:t>Full automation</a:t>
                      </a:r>
                    </a:p>
                  </a:txBody>
                </a:tc>
                <a:tc>
                  <a:txBody>
                    <a:bodyPr/>
                    <a:lstStyle/>
                    <a:p>
                      <a:pPr lvl="0" indent="0" marL="0">
                        <a:buNone/>
                      </a:pPr>
                      <a:r>
                        <a:rPr/>
                        <a:t>Full driving anywhere</a:t>
                      </a:r>
                    </a:p>
                  </a:txBody>
                </a:tc>
                <a:tc>
                  <a:txBody>
                    <a:bodyPr/>
                    <a:lstStyle/>
                    <a:p>
                      <a:pPr lvl="0" indent="0" marL="0">
                        <a:buNone/>
                      </a:pPr>
                      <a:r>
                        <a:rPr/>
                        <a:t>None</a:t>
                      </a:r>
                    </a:p>
                  </a:txBody>
                </a:tc>
                <a:tc>
                  <a:txBody>
                    <a:bodyPr/>
                    <a:lstStyle/>
                    <a:p>
                      <a:pPr lvl="0" indent="0" marL="0">
                        <a:buNone/>
                      </a:pPr>
                      <a:r>
                        <a:rPr/>
                        <a:t>Conceptual only; not deployed</a:t>
                      </a:r>
                    </a:p>
                  </a:txBody>
                </a:tc>
              </a:tr>
            </a:tbl>
          </a:graphicData>
        </a:graphic>
      </p:graphicFrame>
    </p:spTree>
  </p:cSl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indent="0" marL="0">
              <a:buNone/>
            </a:pPr>
            <a:r>
              <a:rPr/>
              <a:t>At levels 4 and 5, AI must maintain world models, handle occlusions, and resolve moral dilemmas via utility-based decision modules. Training datasets exceed 10 million miles of labeled sensor logs. Edge cases require simulation-based validation with domain randomization.</a:t>
            </a:r>
          </a:p>
          <a:p>
            <a:pPr lvl="0" indent="0" marL="1270000">
              <a:buNone/>
            </a:pPr>
            <a:r>
              <a:rPr sz="2000" b="1"/>
              <a:t>Example</a:t>
            </a:r>
          </a:p>
          <a:p>
            <a:pPr lvl="0" indent="0" marL="1270000">
              <a:buNone/>
            </a:pPr>
            <a:r>
              <a:rPr sz="2000"/>
              <a:t>Waymo vehicles ingest 4 terabytes per hour. Perception stack accuracy reaches 99.9 percent for static objects after multi-modal fusion.</a:t>
            </a:r>
          </a:p>
          <a:p>
            <a:pPr lvl="0" indent="0" marL="0">
              <a:spcBef>
                <a:spcPts val="3000"/>
              </a:spcBef>
              <a:buNone/>
            </a:pPr>
            <a:r>
              <a:rPr b="1"/>
              <a:t>Traffic Management and Optimization</a:t>
            </a:r>
          </a:p>
          <a:p>
            <a:pPr lvl="0" indent="0" marL="0">
              <a:buNone/>
            </a:pPr>
            <a:r>
              <a:rPr/>
              <a:t>Reinforcement learning agents control traffic signals via deep Q-networks or multi-agent variants. Graph neural networks model intersection dependencies. Demand prediction uses long short-term memory networks on historical probe data.</a:t>
            </a:r>
          </a:p>
          <a:p>
            <a:pPr lvl="0" indent="0" marL="1270000">
              <a:buNone/>
            </a:pPr>
            <a:r>
              <a:rPr sz="2000" b="1"/>
              <a:t>Example</a:t>
            </a:r>
          </a:p>
          <a:p>
            <a:pPr lvl="0" indent="0" marL="1270000">
              <a:buNone/>
            </a:pPr>
            <a:r>
              <a:rPr sz="2000">
                <a:hlinkClick r:id="rId2"/>
              </a:rPr>
              <a:t>Los Angeles Automated Traffic Surveillance and Control (ATSAC) system</a:t>
            </a:r>
            <a:r>
              <a:rPr sz="2000"/>
              <a:t> uses AI-enhanced adaptive signal control across over 4850 intersections. The system adjusts timings in real time based on sensor and camera data, resulting in reduced intersection delays by over 32 percent and vehicle emissions cuts of about 3 percent citywide.</a:t>
            </a:r>
          </a:p>
          <a:p>
            <a:pPr lvl="0" indent="0" marL="0">
              <a:spcBef>
                <a:spcPts val="3000"/>
              </a:spcBef>
              <a:buNone/>
            </a:pPr>
            <a:r>
              <a:rPr b="1"/>
              <a:t>Logistics and Supply Chain</a:t>
            </a:r>
          </a:p>
          <a:p>
            <a:pPr lvl="0" indent="0" marL="0">
              <a:buNone/>
            </a:pPr>
            <a:r>
              <a:rPr/>
              <a:t>Vehicle routing problems solve via graph convolutional networks and ant colony optimization hybrids. Predictive maintenance applies autoregressive integrated moving average models or LSTM networks to telematics streams for failure forecasting.</a:t>
            </a:r>
          </a:p>
          <a:p>
            <a:pPr lvl="0" indent="0" marL="1270000">
              <a:buNone/>
            </a:pPr>
            <a:r>
              <a:rPr sz="2000" b="1"/>
              <a:t>Example</a:t>
            </a:r>
          </a:p>
          <a:p>
            <a:pPr lvl="0" indent="0" marL="1270000">
              <a:buNone/>
            </a:pPr>
            <a:r>
              <a:rPr sz="2000">
                <a:hlinkClick r:id="rId3"/>
              </a:rPr>
              <a:t>UPS ORION system</a:t>
            </a:r>
            <a:r>
              <a:rPr sz="2000"/>
              <a:t>, augmented with machine learning and operations research, optimizes delivery sequences daily. The system eliminates approximately 100 million miles of driving each year, saves 10 million gallons of fuel, and generates annual cost savings of 300 to 400 million dollars.</a:t>
            </a:r>
          </a:p>
          <a:p>
            <a:pPr lvl="0" indent="0" marL="0">
              <a:spcBef>
                <a:spcPts val="3000"/>
              </a:spcBef>
              <a:buNone/>
            </a:pPr>
            <a:r>
              <a:rPr b="1"/>
              <a:t>Public Transit</a:t>
            </a:r>
          </a:p>
          <a:p>
            <a:pPr lvl="0" indent="0" marL="0">
              <a:buNone/>
            </a:pPr>
            <a:r>
              <a:rPr/>
              <a:t>Clustering algorithms and reinforcement learning generate dynamic routes. Fleet sizing uses integer linear programming subject to demand forecasts.</a:t>
            </a:r>
          </a:p>
          <a:p>
            <a:pPr lvl="0" indent="0" marL="1270000">
              <a:buNone/>
            </a:pPr>
            <a:r>
              <a:rPr sz="2000" b="1"/>
              <a:t>Example</a:t>
            </a:r>
          </a:p>
          <a:p>
            <a:pPr lvl="0" indent="0" marL="1270000">
              <a:buNone/>
            </a:pPr>
            <a:r>
              <a:rPr sz="2000"/>
              <a:t>The </a:t>
            </a:r>
            <a:r>
              <a:rPr sz="2000">
                <a:hlinkClick r:id="rId4"/>
              </a:rPr>
              <a:t>Viavan demand-responsive microtransit pilot</a:t>
            </a:r>
            <a:r>
              <a:rPr sz="2000"/>
              <a:t> in the Helsinki Capital Region employs AI to create flexible routes based on real-time requests. The service improved coverage in low-density areas while preserving reliable headways and demonstrated how clustering and reinforcement learning can integrate on-demand trips into existing public transit networks.</a:t>
            </a:r>
          </a:p>
        </p:txBody>
      </p:sp>
    </p:spTree>
  </p:cSl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The Impact of AI on Urban Planning and Smart Cities</a:t>
            </a:r>
          </a:p>
        </p:txBody>
      </p:sp>
      <p:sp>
        <p:nvSpPr>
          <p:cNvPr id="3" name="Content Placeholder 2"/>
          <p:cNvSpPr>
            <a:spLocks noGrp="1"/>
          </p:cNvSpPr>
          <p:nvPr>
            <p:ph idx="1"/>
          </p:nvPr>
        </p:nvSpPr>
        <p:spPr/>
        <p:txBody>
          <a:bodyPr/>
          <a:lstStyle/>
          <a:p>
            <a:pPr lvl="0" indent="0" marL="0">
              <a:buNone/>
            </a:pPr>
            <a:r>
              <a:rPr/>
              <a:t>Artificial intelligence transforms urban planning by processing large-scale mobility data to support evidence-based decisions on land use, infrastructure investment, and transportation network design.</a:t>
            </a:r>
          </a:p>
          <a:p>
            <a:pPr lvl="0" indent="0" marL="0">
              <a:spcBef>
                <a:spcPts val="3000"/>
              </a:spcBef>
              <a:buNone/>
            </a:pPr>
            <a:r>
              <a:rPr b="1"/>
              <a:t>Origin-Destination Matrix Generation</a:t>
            </a:r>
          </a:p>
          <a:p>
            <a:pPr lvl="0" indent="0" marL="0">
              <a:buNone/>
            </a:pPr>
            <a:r>
              <a:rPr/>
              <a:t>AI generates origin-destination matrices from anonymized mobility traces collected from mobile phones, connected vehicles, and public transit smart cards. These matrices quantify trip volumes between zones at different times of day and feed directly into traditional four-step travel demand models or activity-based models.</a:t>
            </a:r>
          </a:p>
          <a:p>
            <a:pPr lvl="0" indent="0" marL="1270000">
              <a:buNone/>
            </a:pPr>
            <a:r>
              <a:rPr sz="2000" b="1"/>
              <a:t>Example</a:t>
            </a:r>
          </a:p>
          <a:p>
            <a:pPr lvl="0" indent="0" marL="1270000">
              <a:buNone/>
            </a:pPr>
            <a:r>
              <a:rPr sz="2000">
                <a:hlinkClick r:id="rId2"/>
              </a:rPr>
              <a:t>Singapore Land Transport Authority</a:t>
            </a:r>
            <a:r>
              <a:rPr sz="2000"/>
              <a:t> uses AI-derived origin-destination patterns from anonymized mobile data and fare card records to calibrate citywide transport models and guide long-term infrastructure planning.</a:t>
            </a:r>
          </a:p>
          <a:p>
            <a:pPr lvl="0" indent="0" marL="0">
              <a:spcBef>
                <a:spcPts val="3000"/>
              </a:spcBef>
              <a:buNone/>
            </a:pPr>
            <a:r>
              <a:rPr b="1"/>
              <a:t>Simulation of Policy Interventions</a:t>
            </a:r>
          </a:p>
          <a:p>
            <a:pPr lvl="0" indent="0" marL="0">
              <a:buNone/>
            </a:pPr>
            <a:r>
              <a:rPr/>
              <a:t>Agent-based models simulate thousands of individual travelers under various policy scenarios. Generative adversarial networks create synthetic yet realistic mobility scenarios to stress-test interventions such as new transit lines, congestion charges, or parking restrictions before physical implementation.</a:t>
            </a:r>
          </a:p>
          <a:p>
            <a:pPr lvl="0" indent="0" marL="1270000">
              <a:buNone/>
            </a:pPr>
            <a:r>
              <a:rPr sz="2000" b="1"/>
              <a:t>Example</a:t>
            </a:r>
          </a:p>
          <a:p>
            <a:pPr lvl="0" indent="0" marL="1270000">
              <a:buNone/>
            </a:pPr>
            <a:r>
              <a:rPr sz="2000"/>
              <a:t>The </a:t>
            </a:r>
            <a:r>
              <a:rPr sz="2000">
                <a:hlinkClick r:id="rId3"/>
              </a:rPr>
              <a:t>UrbanSim project</a:t>
            </a:r>
            <a:r>
              <a:rPr sz="2000"/>
              <a:t> integrates AI-generated synthetic populations and behavioral models to evaluate land-use and transportation policy alternatives in dozens of metropolitan regions worldwide.</a:t>
            </a:r>
          </a:p>
          <a:p>
            <a:pPr lvl="0" indent="0" marL="0">
              <a:spcBef>
                <a:spcPts val="3000"/>
              </a:spcBef>
              <a:buNone/>
            </a:pPr>
            <a:r>
              <a:rPr b="1"/>
              <a:t>Vehicle-to-Infrastructure Communication</a:t>
            </a:r>
          </a:p>
          <a:p>
            <a:pPr lvl="0" indent="0" marL="0">
              <a:buNone/>
            </a:pPr>
            <a:r>
              <a:rPr/>
              <a:t>Vehicle-to-infrastructure protocols transmit real-time occupancy and flow data over 5G networks to edge computing nodes. These nodes perform localized congestion pricing calculations and dynamically allocate curb space for loading zones, bus stops, or emergency access.</a:t>
            </a:r>
          </a:p>
          <a:p>
            <a:pPr lvl="0" indent="0" marL="1270000">
              <a:buNone/>
            </a:pPr>
            <a:r>
              <a:rPr sz="2000" b="1"/>
              <a:t>Example</a:t>
            </a:r>
          </a:p>
          <a:p>
            <a:pPr lvl="0" indent="0" marL="1270000">
              <a:buNone/>
            </a:pPr>
            <a:r>
              <a:rPr sz="2000">
                <a:hlinkClick r:id="rId4"/>
              </a:rPr>
              <a:t>Singapore Smart Nation initiative</a:t>
            </a:r>
            <a:r>
              <a:rPr sz="2000"/>
              <a:t> deploys extensive vehicle-to-infrastructure communication combined with AI analytics to optimize traffic flow, implement dynamic pricing, and adjust land-use allocations in response to changing mobility patterns.</a:t>
            </a:r>
          </a:p>
        </p:txBody>
      </p:sp>
    </p:spTree>
  </p:cSl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Data Collection from Vehicles and City Infrastructure</a:t>
            </a:r>
          </a:p>
        </p:txBody>
      </p:sp>
      <p:sp>
        <p:nvSpPr>
          <p:cNvPr id="3" name="Content Placeholder 2"/>
          <p:cNvSpPr>
            <a:spLocks noGrp="1"/>
          </p:cNvSpPr>
          <p:nvPr>
            <p:ph idx="1"/>
          </p:nvPr>
        </p:nvSpPr>
        <p:spPr/>
        <p:txBody>
          <a:bodyPr/>
          <a:lstStyle/>
          <a:p>
            <a:pPr lvl="0" indent="0" marL="0">
              <a:buNone/>
            </a:pPr>
            <a:r>
              <a:rPr/>
              <a:t>Vehicles and city infrastructure together produce high-volume, heterogeneous data streams that feed AI models for traffic management, safety, and planning.</a:t>
            </a:r>
          </a:p>
          <a:p>
            <a:pPr lvl="0" indent="0" marL="0">
              <a:spcBef>
                <a:spcPts val="3000"/>
              </a:spcBef>
              <a:buNone/>
            </a:pPr>
            <a:r>
              <a:rPr b="1"/>
              <a:t>Vehicle Data Streams</a:t>
            </a:r>
          </a:p>
          <a:p>
            <a:pPr lvl="0" indent="0" marL="0">
              <a:buNone/>
            </a:pPr>
            <a:r>
              <a:rPr/>
              <a:t>Vehicles generate continuous streams of geolocated telemetry that include latitude, longitude, timestamp, speed, heading, and acceleration vectors. Kinematic variables capture brake pressure, throttle position, steering angle, and wheel speed. Compressed camera feeds supply raw visual input at rates up to 30 frames per second. Additional streams include LiDAR point clouds and radar returns. Onboard units sample at frequencies from 10 hertz for basic telemetry to 100 hertz for control-critical signals.</a:t>
            </a:r>
          </a:p>
          <a:p>
            <a:pPr lvl="0" indent="0" marL="1270000">
              <a:buNone/>
            </a:pPr>
            <a:r>
              <a:rPr sz="2000" b="1"/>
              <a:t>Example</a:t>
            </a:r>
          </a:p>
          <a:p>
            <a:pPr lvl="0" indent="0" marL="1270000">
              <a:buNone/>
            </a:pPr>
            <a:r>
              <a:rPr sz="2000"/>
              <a:t>In the </a:t>
            </a:r>
            <a:r>
              <a:rPr sz="2000">
                <a:hlinkClick r:id="rId2"/>
              </a:rPr>
              <a:t>Waymo robotaxi fleet</a:t>
            </a:r>
            <a:r>
              <a:rPr sz="2000"/>
              <a:t>, vehicles collect over 10 million autonomous miles across multiple cities, producing high-resolution sensor data released in the Waymo Open Dataset for research, with each 20-second segment containing synchronized lidar and camera frames.</a:t>
            </a:r>
          </a:p>
          <a:p>
            <a:pPr lvl="0" indent="0" marL="0">
              <a:spcBef>
                <a:spcPts val="3000"/>
              </a:spcBef>
              <a:buNone/>
            </a:pPr>
            <a:r>
              <a:rPr b="1"/>
              <a:t>Infrastructure Sensor Networks</a:t>
            </a:r>
          </a:p>
          <a:p>
            <a:pPr lvl="0" indent="0" marL="0">
              <a:buNone/>
            </a:pPr>
            <a:r>
              <a:rPr/>
              <a:t>City infrastructure complements vehicle data through fixed sensor networks. Inductive loop detectors embedded in pavement register vehicle presence, count, and speed. Video analytics cameras extract vehicle counts, lane occupancy, and incident detection. Environmental sensor arrays monitor air quality, temperature, precipitation, and road surface conditions.</a:t>
            </a:r>
          </a:p>
          <a:p>
            <a:pPr lvl="0" indent="0" marL="1270000">
              <a:buNone/>
            </a:pPr>
            <a:r>
              <a:rPr sz="2000" b="1"/>
              <a:t>Example</a:t>
            </a:r>
          </a:p>
          <a:p>
            <a:pPr lvl="0" indent="0" marL="1270000">
              <a:buNone/>
            </a:pPr>
            <a:r>
              <a:rPr sz="2000">
                <a:hlinkClick r:id="rId3"/>
              </a:rPr>
              <a:t>Singapore Smart Nation program</a:t>
            </a:r>
            <a:r>
              <a:rPr sz="2000"/>
              <a:t> deploys over 100000 IoT sensors citywide to gather real-time data on traffic flow and air quality. </a:t>
            </a:r>
            <a:r>
              <a:rPr sz="2000">
                <a:hlinkClick r:id="rId4"/>
              </a:rPr>
              <a:t>Barcelona smart city sensors</a:t>
            </a:r>
            <a:r>
              <a:rPr sz="2000"/>
              <a:t> install sensors in smart lampposts and parking spots to track occupancy and environmental conditions, enabling dynamic adjustments to lighting and irrigation.</a:t>
            </a:r>
          </a:p>
          <a:p>
            <a:pPr lvl="0" indent="0" marL="0">
              <a:spcBef>
                <a:spcPts val="3000"/>
              </a:spcBef>
              <a:buNone/>
            </a:pPr>
            <a:r>
              <a:rPr b="1"/>
              <a:t>Data Pipeline and Storage</a:t>
            </a:r>
          </a:p>
          <a:p>
            <a:pPr lvl="0" indent="0" marL="0">
              <a:buNone/>
            </a:pPr>
            <a:r>
              <a:rPr/>
              <a:t>Data pipelines begin with edge filtering performed on vehicle or roadside units. Raw streams undergo compression, noise removal, and anonymization before transmission over MQTT protocols with transport layer security. Filtered packets travel to regional edge servers or central cloud repositories. Storage uses time-series databases optimized for high-ingest workloads.</a:t>
            </a:r>
          </a:p>
          <a:p>
            <a:pPr lvl="0" indent="0" marL="1270000">
              <a:buNone/>
            </a:pPr>
            <a:r>
              <a:rPr sz="2000" b="1"/>
              <a:t>Example</a:t>
            </a:r>
          </a:p>
          <a:p>
            <a:pPr lvl="0" indent="0" marL="1270000">
              <a:buNone/>
            </a:pPr>
            <a:r>
              <a:rPr sz="2000">
                <a:hlinkClick r:id="rId5"/>
              </a:rPr>
              <a:t>BMW car-sharing service</a:t>
            </a:r>
            <a:r>
              <a:rPr sz="2000"/>
              <a:t> employs MQTT to manage over 14000 vehicles and transmit real-time telemetry for fleet monitoring and predictive maintenance.</a:t>
            </a:r>
          </a:p>
          <a:p>
            <a:pPr lvl="0" indent="0" marL="0">
              <a:spcBef>
                <a:spcPts val="3000"/>
              </a:spcBef>
              <a:buNone/>
            </a:pPr>
            <a:r>
              <a:rPr b="1"/>
              <a:t>Privacy-Preserving Techniques</a:t>
            </a:r>
          </a:p>
          <a:p>
            <a:pPr lvl="0" indent="0" marL="0">
              <a:buNone/>
            </a:pPr>
            <a:r>
              <a:rPr/>
              <a:t>Model training employs federated learning so each vehicle or roadside unit computes local gradient updates on private data. Only aggregated model parameters reach the central server. Privacy controls apply epsilon-differential privacy to query outputs and k-anonymity to trajectory sets.</a:t>
            </a:r>
          </a:p>
          <a:p>
            <a:pPr lvl="0" indent="0" marL="1270000">
              <a:buNone/>
            </a:pPr>
            <a:r>
              <a:rPr sz="2000" b="1"/>
              <a:t>Example</a:t>
            </a:r>
          </a:p>
          <a:p>
            <a:pPr lvl="0" indent="0" marL="1270000">
              <a:buNone/>
            </a:pPr>
            <a:r>
              <a:rPr sz="2000">
                <a:hlinkClick r:id="rId6"/>
              </a:rPr>
              <a:t>NVIDIA FLARE</a:t>
            </a:r>
            <a:r>
              <a:rPr sz="2000"/>
              <a:t> enables federated learning across autonomous vehicle fleets from different countries, training global perception models without sharing raw sensor logs.</a:t>
            </a:r>
          </a:p>
          <a:p>
            <a:pPr lvl="0" indent="0" marL="0">
              <a:spcBef>
                <a:spcPts val="3000"/>
              </a:spcBef>
              <a:buNone/>
            </a:pPr>
            <a:r>
              <a:rPr b="1"/>
              <a:t>Governance and Compliance</a:t>
            </a:r>
          </a:p>
          <a:p>
            <a:pPr lvl="0" indent="0" marL="0">
              <a:buNone/>
            </a:pPr>
            <a:r>
              <a:rPr/>
              <a:t>Governance mandates define retention limits of 30 days for routine data, enforce purpose limitation to transportation management and safety, and grant third-party audit rights for compliance verification.</a:t>
            </a:r>
          </a:p>
          <a:p>
            <a:pPr lvl="0" indent="0" marL="1270000">
              <a:buNone/>
            </a:pPr>
            <a:r>
              <a:rPr sz="2000" b="1"/>
              <a:t>Example</a:t>
            </a:r>
          </a:p>
          <a:p>
            <a:pPr lvl="0" indent="0" marL="1270000">
              <a:buNone/>
            </a:pPr>
            <a:r>
              <a:rPr sz="2000"/>
              <a:t>Projects in Phoenix and San Francisco require autonomous operators such as Waymo and Cruise to share aggregated traffic pattern data with city agencies while adhering to strict retention and audit policies to balance utility with resident privacy, as detailed in </a:t>
            </a:r>
            <a:r>
              <a:rPr sz="2000">
                <a:hlinkClick r:id="rId7"/>
              </a:rPr>
              <a:t>CPUC approvals</a:t>
            </a:r>
            <a:r>
              <a:rPr sz="2000"/>
              <a:t>.</a:t>
            </a:r>
          </a:p>
        </p:txBody>
      </p:sp>
    </p:spTree>
  </p:cSl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Ethical and Social Implications of Self-Driving Cars</a:t>
            </a:r>
          </a:p>
        </p:txBody>
      </p:sp>
      <p:sp>
        <p:nvSpPr>
          <p:cNvPr id="3" name="Content Placeholder 2"/>
          <p:cNvSpPr>
            <a:spLocks noGrp="1"/>
          </p:cNvSpPr>
          <p:nvPr>
            <p:ph idx="1"/>
          </p:nvPr>
        </p:nvSpPr>
        <p:spPr/>
        <p:txBody>
          <a:bodyPr/>
          <a:lstStyle/>
          <a:p>
            <a:pPr lvl="0" indent="0" marL="0">
              <a:buNone/>
            </a:pPr>
            <a:r>
              <a:rPr/>
              <a:t>Decision algorithms in autonomous vehicles embed utility functions that assign numerical weights to different outcomes in unavoidable collision scenarios. Dataset biases produce unequal detection rates across pedestrian demographics or environmental conditions. Labor displacement projections estimate 4 million affected roles in trucking and ridesharing by 2030 in the United States. Mitigation strategies include targeted reskilling programs and transitional income supports. Deployment patterns concentrate benefits in high-income districts, widening existing mobility gaps.</a:t>
            </a:r>
          </a:p>
          <a:p>
            <a:pPr lvl="0" indent="0" marL="0">
              <a:spcBef>
                <a:spcPts val="3000"/>
              </a:spcBef>
              <a:buNone/>
            </a:pPr>
            <a:r>
              <a:rPr b="1"/>
              <a:t>Algorithmic Decision Making</a:t>
            </a:r>
          </a:p>
          <a:p>
            <a:pPr lvl="0" indent="0" marL="0">
              <a:buNone/>
            </a:pPr>
            <a:r>
              <a:rPr/>
              <a:t>Decision algorithms embed utility functions that weight outcomes in unavoidable collision scenarios. These functions quantify trade-offs between harm to passengers, pedestrians, cyclists, and property based on predefined ethical parameters.</a:t>
            </a:r>
          </a:p>
          <a:p>
            <a:pPr lvl="0" indent="0" marL="1270000">
              <a:buNone/>
            </a:pPr>
            <a:r>
              <a:rPr sz="2000" b="1"/>
              <a:t>Example</a:t>
            </a:r>
          </a:p>
          <a:p>
            <a:pPr lvl="0" indent="0" marL="1270000">
              <a:buNone/>
            </a:pPr>
            <a:r>
              <a:rPr sz="2000"/>
              <a:t>The </a:t>
            </a:r>
            <a:r>
              <a:rPr sz="2000">
                <a:hlinkClick r:id="rId2"/>
              </a:rPr>
              <a:t>MIT Moral Machine experiment</a:t>
            </a:r>
            <a:r>
              <a:rPr sz="2000"/>
              <a:t> collected global preferences on trolley-problem-style dilemmas for autonomous vehicles, revealing cultural differences in how societies prioritize human lives in algorithmic decisions.</a:t>
            </a:r>
          </a:p>
          <a:p>
            <a:pPr lvl="0" indent="0" marL="0">
              <a:spcBef>
                <a:spcPts val="3000"/>
              </a:spcBef>
              <a:buNone/>
            </a:pPr>
            <a:r>
              <a:rPr b="1"/>
              <a:t>Dataset Bias and Fairness</a:t>
            </a:r>
          </a:p>
          <a:p>
            <a:pPr lvl="0" indent="0" marL="0">
              <a:buNone/>
            </a:pPr>
            <a:r>
              <a:rPr/>
              <a:t>Dataset biases produce unequal detection rates across pedestrian demographics or environmental conditions. Training data often under-represent certain skin tones, age groups, or weather scenarios, leading to lower accuracy for vulnerable road users.</a:t>
            </a:r>
          </a:p>
          <a:p>
            <a:pPr lvl="0" indent="0" marL="1270000">
              <a:buNone/>
            </a:pPr>
            <a:r>
              <a:rPr sz="2000" b="1"/>
              <a:t>Example</a:t>
            </a:r>
          </a:p>
          <a:p>
            <a:pPr lvl="0" indent="0" marL="1270000">
              <a:buNone/>
            </a:pPr>
            <a:r>
              <a:rPr sz="2000"/>
              <a:t>Research documented in the </a:t>
            </a:r>
            <a:r>
              <a:rPr sz="2000">
                <a:hlinkClick r:id="rId3"/>
              </a:rPr>
              <a:t>Gender Shades project</a:t>
            </a:r>
            <a:r>
              <a:rPr sz="2000"/>
              <a:t> and subsequent autonomous vehicle studies showed that commercial pedestrian detection systems exhibited higher error rates for darker-skinned individuals and women, highlighting the need for more inclusive training datasets.</a:t>
            </a:r>
          </a:p>
          <a:p>
            <a:pPr lvl="0" indent="0" marL="0">
              <a:spcBef>
                <a:spcPts val="3000"/>
              </a:spcBef>
              <a:buNone/>
            </a:pPr>
            <a:r>
              <a:rPr b="1"/>
              <a:t>Labor Displacement and Economic Impacts</a:t>
            </a:r>
          </a:p>
          <a:p>
            <a:pPr lvl="0" indent="0" marL="0">
              <a:buNone/>
            </a:pPr>
            <a:r>
              <a:rPr/>
              <a:t>Labor displacement projections estimate 4 million affected roles in trucking and ridesharing by 2030 in the United States. Mitigation includes targeted reskilling and transitional income supports to help workers transition into new roles in maintenance, data annotation, or remote supervision.</a:t>
            </a:r>
          </a:p>
          <a:p>
            <a:pPr lvl="0" indent="0" marL="1270000">
              <a:buNone/>
            </a:pPr>
            <a:r>
              <a:rPr sz="2000" b="1"/>
              <a:t>Example</a:t>
            </a:r>
          </a:p>
          <a:p>
            <a:pPr lvl="0" indent="0" marL="1270000">
              <a:buNone/>
            </a:pPr>
            <a:r>
              <a:rPr sz="2000"/>
              <a:t>Reports from the </a:t>
            </a:r>
            <a:r>
              <a:rPr sz="2000">
                <a:hlinkClick r:id="rId4"/>
              </a:rPr>
              <a:t>Center for Global Policy Solutions</a:t>
            </a:r>
            <a:r>
              <a:rPr sz="2000"/>
              <a:t> and Brookings Institution analyze how autonomous trucks could displace millions of drivers, recommending large-scale federal retraining investments and portable benefits models.</a:t>
            </a:r>
          </a:p>
          <a:p>
            <a:pPr lvl="0" indent="0" marL="0">
              <a:spcBef>
                <a:spcPts val="3000"/>
              </a:spcBef>
              <a:buNone/>
            </a:pPr>
            <a:r>
              <a:rPr b="1"/>
              <a:t>Equity and Mobility Justice</a:t>
            </a:r>
          </a:p>
          <a:p>
            <a:pPr lvl="0" indent="0" marL="0">
              <a:buNone/>
            </a:pPr>
            <a:r>
              <a:rPr/>
              <a:t>Deployment patterns concentrate benefits in high-income districts, widening mobility gaps. Areas with lower population density or lower average incomes often receive delayed or limited access to autonomous services, reinforcing spatial inequalities.</a:t>
            </a:r>
          </a:p>
          <a:p>
            <a:pPr lvl="0" indent="0" marL="1270000">
              <a:buNone/>
            </a:pPr>
            <a:r>
              <a:rPr sz="2000" b="1"/>
              <a:t>Example</a:t>
            </a:r>
          </a:p>
          <a:p>
            <a:pPr lvl="0" indent="0" marL="1270000">
              <a:buNone/>
            </a:pPr>
            <a:r>
              <a:rPr sz="2000"/>
              <a:t>Analyses of early Waymo and Cruise deployments in San Francisco and Phoenix show initial service focus on affluent neighborhoods, raising concerns about equitable access for low-income and disabled residents.</a:t>
            </a: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49</Words>
  <Application>Microsoft Macintosh PowerPoint</Application>
  <PresentationFormat>On-screen Show (16:9)</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and Transportation</dc:title>
  <dc:creator/>
  <cp:keywords/>
  <dc:description>Examination of artificial intelligence applications in transportation including autonomous vehicles adaptive traffic signal control predictive fleet maintenance and logistics routing the associated benefits in safety and efficiency together with risks such as algorithmic bias and system performance failures ethical issues of data privacy liability justice and accountability challenges of dataset representativeness and sensor reliability affecting transit equity requirements for model explainability to build public and regulator trust regulatory pathways for safety validation and deployment and factors driving infrastructure disparities and potential widening of mobility inequalities through AI-driven systems.</dc:description>
  <dcterms:created xsi:type="dcterms:W3CDTF">2026-03-30T07:19:30Z</dcterms:created>
  <dcterms:modified xsi:type="dcterms:W3CDTF">2026-03-30T07:19:30Z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quarto-vars">
    <vt:lpwstr/>
  </property>
  <property fmtid="{D5CDD505-2E9C-101B-9397-08002B2CF9AE}" pid="3" name="biblio-config">
    <vt:lpwstr>True</vt:lpwstr>
  </property>
  <property fmtid="{D5CDD505-2E9C-101B-9397-08002B2CF9AE}" pid="4" name="bibliography">
    <vt:lpwstr/>
  </property>
  <property fmtid="{D5CDD505-2E9C-101B-9397-08002B2CF9AE}" pid="5" name="editor">
    <vt:lpwstr>visual</vt:lpwstr>
  </property>
  <property fmtid="{D5CDD505-2E9C-101B-9397-08002B2CF9AE}" pid="6" name="engines">
    <vt:lpwstr/>
  </property>
  <property fmtid="{D5CDD505-2E9C-101B-9397-08002B2CF9AE}" pid="7" name="header-includes">
    <vt:lpwstr/>
  </property>
  <property fmtid="{D5CDD505-2E9C-101B-9397-08002B2CF9AE}" pid="8" name="include-after">
    <vt:lpwstr/>
  </property>
  <property fmtid="{D5CDD505-2E9C-101B-9397-08002B2CF9AE}" pid="9" name="include-before">
    <vt:lpwstr/>
  </property>
  <property fmtid="{D5CDD505-2E9C-101B-9397-08002B2CF9AE}" pid="10" name="labels">
    <vt:lpwstr/>
  </property>
  <property fmtid="{D5CDD505-2E9C-101B-9397-08002B2CF9AE}" pid="11" name="prerelease-lower">
    <vt:lpwstr>pre-release</vt:lpwstr>
  </property>
  <property fmtid="{D5CDD505-2E9C-101B-9397-08002B2CF9AE}" pid="12" name="prerelease-mode">
    <vt:lpwstr/>
  </property>
  <property fmtid="{D5CDD505-2E9C-101B-9397-08002B2CF9AE}" pid="13" name="prerelease-title">
    <vt:lpwstr>Pre-release</vt:lpwstr>
  </property>
  <property fmtid="{D5CDD505-2E9C-101B-9397-08002B2CF9AE}" pid="14" name="revealjs-plugins">
    <vt:lpwstr/>
  </property>
  <property fmtid="{D5CDD505-2E9C-101B-9397-08002B2CF9AE}" pid="15" name="suppress-bibliography">
    <vt:lpwstr>True</vt:lpwstr>
  </property>
  <property fmtid="{D5CDD505-2E9C-101B-9397-08002B2CF9AE}" pid="16" name="toc-title">
    <vt:lpwstr>Table of contents</vt:lpwstr>
  </property>
</Properties>
</file>